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228" r:id="rId4"/>
    <p:sldMasterId id="2147486240" r:id="rId5"/>
    <p:sldMasterId id="2147486252" r:id="rId6"/>
  </p:sldMasterIdLst>
  <p:notesMasterIdLst>
    <p:notesMasterId r:id="rId34"/>
  </p:notesMasterIdLst>
  <p:sldIdLst>
    <p:sldId id="554" r:id="rId7"/>
    <p:sldId id="756" r:id="rId8"/>
    <p:sldId id="814" r:id="rId9"/>
    <p:sldId id="802" r:id="rId10"/>
    <p:sldId id="818" r:id="rId11"/>
    <p:sldId id="715" r:id="rId12"/>
    <p:sldId id="741" r:id="rId13"/>
    <p:sldId id="587" r:id="rId14"/>
    <p:sldId id="760" r:id="rId15"/>
    <p:sldId id="635" r:id="rId16"/>
    <p:sldId id="833" r:id="rId17"/>
    <p:sldId id="834" r:id="rId18"/>
    <p:sldId id="782" r:id="rId19"/>
    <p:sldId id="827" r:id="rId20"/>
    <p:sldId id="811" r:id="rId21"/>
    <p:sldId id="835" r:id="rId22"/>
    <p:sldId id="825" r:id="rId23"/>
    <p:sldId id="646" r:id="rId24"/>
    <p:sldId id="800" r:id="rId25"/>
    <p:sldId id="831" r:id="rId26"/>
    <p:sldId id="807" r:id="rId27"/>
    <p:sldId id="828" r:id="rId28"/>
    <p:sldId id="830" r:id="rId29"/>
    <p:sldId id="829" r:id="rId30"/>
    <p:sldId id="832" r:id="rId31"/>
    <p:sldId id="813" r:id="rId32"/>
    <p:sldId id="80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F8A767C-96A3-4E17-B0E5-AE5344A9FD40}">
          <p14:sldIdLst>
            <p14:sldId id="554"/>
            <p14:sldId id="756"/>
            <p14:sldId id="814"/>
            <p14:sldId id="802"/>
            <p14:sldId id="818"/>
            <p14:sldId id="715"/>
            <p14:sldId id="741"/>
            <p14:sldId id="587"/>
            <p14:sldId id="760"/>
            <p14:sldId id="635"/>
            <p14:sldId id="833"/>
            <p14:sldId id="834"/>
            <p14:sldId id="782"/>
            <p14:sldId id="827"/>
            <p14:sldId id="811"/>
            <p14:sldId id="835"/>
            <p14:sldId id="825"/>
            <p14:sldId id="646"/>
            <p14:sldId id="800"/>
            <p14:sldId id="831"/>
            <p14:sldId id="807"/>
            <p14:sldId id="828"/>
            <p14:sldId id="830"/>
            <p14:sldId id="829"/>
            <p14:sldId id="832"/>
            <p14:sldId id="813"/>
            <p14:sldId id="8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E24"/>
    <a:srgbClr val="AE4A84"/>
    <a:srgbClr val="EF7F1A"/>
    <a:srgbClr val="393185"/>
    <a:srgbClr val="039FE2"/>
    <a:srgbClr val="F0811B"/>
    <a:srgbClr val="D64907"/>
    <a:srgbClr val="CC6F3C"/>
    <a:srgbClr val="A75F4A"/>
    <a:srgbClr val="8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6370" autoAdjust="0"/>
  </p:normalViewPr>
  <p:slideViewPr>
    <p:cSldViewPr snapToGrid="0">
      <p:cViewPr>
        <p:scale>
          <a:sx n="90" d="100"/>
          <a:sy n="90" d="100"/>
        </p:scale>
        <p:origin x="53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5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rystal\&#1055;&#1088;&#1086;&#1077;&#1082;&#1090;&#1099;\&#1061;&#1052;&#1040;&#1054;\&#1053;&#1080;&#1078;&#1085;&#1077;&#1074;&#1072;&#1088;&#1090;&#1086;&#1074;&#1089;&#1082;%20&#1043;&#1054;\&#1050;&#1055;%201767-18%20&#1053;&#1080;&#1078;&#1085;&#1077;&#1074;&#1072;&#1088;&#1090;&#1086;&#1074;&#1089;&#1082;%20&#1062;&#1048;&#1052;%20&#1059;&#1056;&#1058;\&#1056;&#1072;&#1073;&#1086;&#1095;&#1080;&#1077;%20&#1084;&#1072;&#1090;&#1077;&#1088;&#1080;&#1072;&#1083;&#1099;\&#1058;&#1088;&#1072;&#1085;&#1089;&#1087;&#1086;&#1088;&#1090;&#1085;&#1099;&#1081;%20&#1086;&#1090;&#1076;&#1077;&#1083;\&#1054;&#1084;&#1077;&#1083;&#1100;&#1103;&#1085;&#1095;&#1091;&#1082;\15%20&#1086;&#1073;&#1088;&#1072;&#1073;&#1086;&#1090;&#1082;&#1072;%20&#1086;&#1087;&#1088;&#1086;&#1089;&#1072;\&#1072;&#1085;&#1082;&#1077;&#1090;&#1099;%20&#1086;&#1073;&#1086;&#1073;&#1097;&#1077;&#1085;&#1085;&#1099;&#1077;(&#1085;&#1086;&#1074;&#1086;&#1077;)%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620861908390499"/>
          <c:y val="0.15289542547128401"/>
          <c:w val="0.39252928061411702"/>
          <c:h val="0.70712278580699806"/>
        </c:manualLayout>
      </c:layout>
      <c:pieChart>
        <c:varyColors val="1"/>
        <c:ser>
          <c:idx val="0"/>
          <c:order val="0"/>
          <c:spPr>
            <a:ln w="12700">
              <a:solidFill>
                <a:schemeClr val="bg1">
                  <a:alpha val="79000"/>
                </a:schemeClr>
              </a:solidFill>
            </a:ln>
          </c:spPr>
          <c:explosion val="5"/>
          <c:dPt>
            <c:idx val="0"/>
            <c:bubble3D val="0"/>
            <c:spPr>
              <a:solidFill>
                <a:srgbClr val="0000FF"/>
              </a:solidFill>
              <a:ln w="12700">
                <a:solidFill>
                  <a:schemeClr val="bg1">
                    <a:alpha val="79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55-43ED-AB7E-B4F4EE5CFB34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2700">
                <a:solidFill>
                  <a:schemeClr val="bg1">
                    <a:alpha val="79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055-43ED-AB7E-B4F4EE5CFB34}"/>
              </c:ext>
            </c:extLst>
          </c:dPt>
          <c:dLbls>
            <c:dLbl>
              <c:idx val="0"/>
              <c:layout>
                <c:manualLayout>
                  <c:x val="0.22166186887929301"/>
                  <c:y val="-4.8299035086961202E-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055-43ED-AB7E-B4F4EE5CFB3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6244179155025E-2"/>
                  <c:y val="4.8246668764708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055-43ED-AB7E-B4F4EE5CFB3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4940944031592801"/>
                  <c:y val="-5.459672085140519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055-43ED-AB7E-B4F4EE5CFB3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045804758276198E-2"/>
                  <c:y val="7.928972964233800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055-43ED-AB7E-B4F4EE5CFB3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Лист1!$A$1:$A$4</c:f>
              <c:strCache>
                <c:ptCount val="4"/>
                <c:pt idx="0">
                  <c:v>Нижневартовск</c:v>
                </c:pt>
                <c:pt idx="1">
                  <c:v>Мегион</c:v>
                </c:pt>
                <c:pt idx="2">
                  <c:v>Излучинск</c:v>
                </c:pt>
                <c:pt idx="3">
                  <c:v>Стрежевой</c:v>
                </c:pt>
              </c:strCache>
            </c:str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239</c:v>
                </c:pt>
                <c:pt idx="1">
                  <c:v>2</c:v>
                </c:pt>
                <c:pt idx="2">
                  <c:v>2</c:v>
                </c:pt>
                <c:pt idx="3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055-43ED-AB7E-B4F4EE5CFB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105"/>
      </c:pieChart>
    </c:plotArea>
    <c:plotVisOnly val="1"/>
    <c:dispBlanksAs val="gap"/>
    <c:showDLblsOverMax val="0"/>
  </c:chart>
  <c:txPr>
    <a:bodyPr/>
    <a:lstStyle/>
    <a:p>
      <a:pPr>
        <a:defRPr sz="8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797975901168804E-2"/>
          <c:y val="0.19329708108184099"/>
          <c:w val="0.38386184054836298"/>
          <c:h val="0.6511066276446989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E15-4B82-9168-42E61022BD27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E15-4B82-9168-42E61022BD27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E15-4B82-9168-42E61022BD27}"/>
              </c:ext>
            </c:extLst>
          </c:dPt>
          <c:dPt>
            <c:idx val="3"/>
            <c:bubble3D val="0"/>
            <c:explosion val="8"/>
            <c:spPr>
              <a:solidFill>
                <a:srgbClr val="0000F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E15-4B82-9168-42E61022BD27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E15-4B82-9168-42E61022BD27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E15-4B82-9168-42E61022BD27}"/>
              </c:ext>
            </c:extLst>
          </c:dPt>
          <c:dLbls>
            <c:dLbl>
              <c:idx val="0"/>
              <c:layout>
                <c:manualLayout>
                  <c:x val="3.8044803796324397E-2"/>
                  <c:y val="-2.5967409864172598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E15-4B82-9168-42E61022BD27}"/>
                </c:ext>
                <c:ext xmlns:c15="http://schemas.microsoft.com/office/drawing/2012/chart" uri="{CE6537A1-D6FC-4f65-9D91-7224C49458BB}">
                  <c15:layout>
                    <c:manualLayout>
                      <c:w val="0.25166599262297601"/>
                      <c:h val="7.905110566146450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3.03622755087175E-2"/>
                  <c:y val="4.72685172518462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E15-4B82-9168-42E61022BD27}"/>
                </c:ext>
                <c:ext xmlns:c15="http://schemas.microsoft.com/office/drawing/2012/chart" uri="{CE6537A1-D6FC-4f65-9D91-7224C49458BB}">
                  <c15:layout>
                    <c:manualLayout>
                      <c:w val="0.223703104553756"/>
                      <c:h val="7.905110566146450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6441635420094999E-3"/>
                  <c:y val="8.8935183918513003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E15-4B82-9168-42E61022BD27}"/>
                </c:ext>
                <c:ext xmlns:c15="http://schemas.microsoft.com/office/drawing/2012/chart" uri="{CE6537A1-D6FC-4f65-9D91-7224C49458BB}">
                  <c15:layout>
                    <c:manualLayout>
                      <c:w val="0.214382141864016"/>
                      <c:h val="7.9051105661464505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43731525004241401"/>
                  <c:y val="0.206018336249635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E15-4B82-9168-42E61022BD27}"/>
                </c:ext>
                <c:ext xmlns:c15="http://schemas.microsoft.com/office/drawing/2012/chart" uri="{CE6537A1-D6FC-4f65-9D91-7224C49458BB}">
                  <c15:layout>
                    <c:manualLayout>
                      <c:w val="0.330930664916885"/>
                      <c:h val="0.16479184893554999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1.8267724564467298E-2"/>
                  <c:y val="-0.15197907679889699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E15-4B82-9168-42E61022BD27}"/>
                </c:ext>
                <c:ext xmlns:c15="http://schemas.microsoft.com/office/drawing/2012/chart" uri="{CE6537A1-D6FC-4f65-9D91-7224C49458BB}">
                  <c15:layout>
                    <c:manualLayout>
                      <c:w val="0.27030791800245602"/>
                      <c:h val="7.9051105661464505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8.2043509495726506E-3"/>
                  <c:y val="-0.106238336058157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E15-4B82-9168-42E61022BD27}"/>
                </c:ext>
                <c:ext xmlns:c15="http://schemas.microsoft.com/office/drawing/2012/chart" uri="{CE6537A1-D6FC-4f65-9D91-7224C49458BB}">
                  <c15:layout>
                    <c:manualLayout>
                      <c:w val="0.28894984338193502"/>
                      <c:h val="7.9051105661464505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Лист3!$A$27:$A$32</c:f>
              <c:strCache>
                <c:ptCount val="6"/>
                <c:pt idx="0">
                  <c:v>г. Радужный</c:v>
                </c:pt>
                <c:pt idx="1">
                  <c:v>г. Лангепас</c:v>
                </c:pt>
                <c:pt idx="2">
                  <c:v>г. Мегион</c:v>
                </c:pt>
                <c:pt idx="3">
                  <c:v>г. Нижневартовск</c:v>
                </c:pt>
                <c:pt idx="4">
                  <c:v>г. Стрежевой</c:v>
                </c:pt>
                <c:pt idx="5">
                  <c:v>пгт. Излучинск</c:v>
                </c:pt>
              </c:strCache>
            </c:strRef>
          </c:cat>
          <c:val>
            <c:numRef>
              <c:f>Лист3!$B$27:$B$32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25</c:v>
                </c:pt>
                <c:pt idx="3">
                  <c:v>1273</c:v>
                </c:pt>
                <c:pt idx="4">
                  <c:v>41</c:v>
                </c:pt>
                <c:pt idx="5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E15-4B82-9168-42E61022B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87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28084495124102E-2"/>
          <c:y val="0.19782547742920301"/>
          <c:w val="0.54883507993112202"/>
          <c:h val="0.604349045141593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0811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8F-46D6-9579-971CB3BAFBE5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0.1</c:v>
                </c:pt>
                <c:pt idx="1">
                  <c:v>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08F-46D6-9579-971CB3BAFB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79257728"/>
        <c:axId val="279263608"/>
      </c:barChart>
      <c:catAx>
        <c:axId val="2792577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79263608"/>
        <c:crosses val="autoZero"/>
        <c:auto val="1"/>
        <c:lblAlgn val="ctr"/>
        <c:lblOffset val="100"/>
        <c:noMultiLvlLbl val="0"/>
      </c:catAx>
      <c:valAx>
        <c:axId val="279263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9257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78-4192-A158-1A7651FCC61C}"/>
              </c:ext>
            </c:extLst>
          </c:dPt>
          <c:dPt>
            <c:idx val="1"/>
            <c:invertIfNegative val="0"/>
            <c:bubble3D val="0"/>
            <c:spPr>
              <a:solidFill>
                <a:srgbClr val="F0811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78-4192-A158-1A7651FCC61C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</c:v>
                </c:pt>
                <c:pt idx="1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578-4192-A158-1A7651FCC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79262432"/>
        <c:axId val="279258120"/>
      </c:barChart>
      <c:catAx>
        <c:axId val="2792624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79258120"/>
        <c:crosses val="autoZero"/>
        <c:auto val="1"/>
        <c:lblAlgn val="ctr"/>
        <c:lblOffset val="100"/>
        <c:noMultiLvlLbl val="0"/>
      </c:catAx>
      <c:valAx>
        <c:axId val="279258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926243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359-40B7-9A3B-326DC355295C}"/>
              </c:ext>
            </c:extLst>
          </c:dPt>
          <c:dPt>
            <c:idx val="1"/>
            <c:invertIfNegative val="0"/>
            <c:bubble3D val="0"/>
            <c:spPr>
              <a:solidFill>
                <a:srgbClr val="F0811B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359-40B7-9A3B-326DC355295C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</c:v>
                </c:pt>
                <c:pt idx="1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359-40B7-9A3B-326DC3552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79262040"/>
        <c:axId val="279259688"/>
      </c:barChart>
      <c:catAx>
        <c:axId val="2792620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79259688"/>
        <c:crosses val="autoZero"/>
        <c:auto val="1"/>
        <c:lblAlgn val="ctr"/>
        <c:lblOffset val="100"/>
        <c:noMultiLvlLbl val="0"/>
      </c:catAx>
      <c:valAx>
        <c:axId val="279259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926204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3B3-4665-8CF9-7FD1B83DA744}"/>
              </c:ext>
            </c:extLst>
          </c:dPt>
          <c:dPt>
            <c:idx val="1"/>
            <c:invertIfNegative val="0"/>
            <c:bubble3D val="0"/>
            <c:spPr>
              <a:solidFill>
                <a:srgbClr val="F0811B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3B3-4665-8CF9-7FD1B83DA744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110</c:v>
                </c:pt>
                <c:pt idx="1">
                  <c:v>119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3B3-4665-8CF9-7FD1B83DA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79262824"/>
        <c:axId val="279264000"/>
      </c:barChart>
      <c:catAx>
        <c:axId val="2792628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79264000"/>
        <c:crosses val="autoZero"/>
        <c:auto val="1"/>
        <c:lblAlgn val="ctr"/>
        <c:lblOffset val="100"/>
        <c:noMultiLvlLbl val="0"/>
      </c:catAx>
      <c:valAx>
        <c:axId val="2792640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926282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209-4C97-A19E-C2DFAE52CF30}"/>
              </c:ext>
            </c:extLst>
          </c:dPt>
          <c:dPt>
            <c:idx val="1"/>
            <c:invertIfNegative val="0"/>
            <c:bubble3D val="0"/>
            <c:spPr>
              <a:solidFill>
                <a:srgbClr val="F0811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209-4C97-A19E-C2DFAE52CF30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146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209-4C97-A19E-C2DFAE52CF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79260472"/>
        <c:axId val="276340968"/>
      </c:barChart>
      <c:catAx>
        <c:axId val="2792604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76340968"/>
        <c:crosses val="autoZero"/>
        <c:auto val="1"/>
        <c:lblAlgn val="ctr"/>
        <c:lblOffset val="100"/>
        <c:noMultiLvlLbl val="0"/>
      </c:catAx>
      <c:valAx>
        <c:axId val="276340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926047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0F-422D-A059-284D054F3E77}"/>
              </c:ext>
            </c:extLst>
          </c:dPt>
          <c:dPt>
            <c:idx val="1"/>
            <c:invertIfNegative val="0"/>
            <c:bubble3D val="0"/>
            <c:spPr>
              <a:solidFill>
                <a:srgbClr val="F0811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B0F-422D-A059-284D054F3E77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B0F-422D-A059-284D054F3E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76344104"/>
        <c:axId val="276344888"/>
      </c:barChart>
      <c:catAx>
        <c:axId val="2763441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76344888"/>
        <c:crosses val="autoZero"/>
        <c:auto val="1"/>
        <c:lblAlgn val="ctr"/>
        <c:lblOffset val="100"/>
        <c:noMultiLvlLbl val="0"/>
      </c:catAx>
      <c:valAx>
        <c:axId val="2763448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634410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35902-249C-4894-84EC-F7948120FEF2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5DF24-F857-48A9-B368-A2DD09FF11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034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Развитие агломераций является одним из стратегических приоритетов государственной и муниципальной пространственной политики социально-экономического развития Р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Российской Федерации. В Основных направлениях деятельности Правительства Российской Федерации на период до 2024 года, утвержденных Правительством Российской Федерации 29 сентября 2018 года, отмечается необходимость создания условий для дальнейшего совершенствования территориальной организации местного самоуправления, в том числе возможности организации городских агломераций, а также укрупнения муниципалитетов.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014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b="1" dirty="0"/>
              <a:t>Основные слабые стороны транспортной доступности Нижневартовской агломерации</a:t>
            </a:r>
            <a:endParaRPr lang="ru-RU" b="1" dirty="0"/>
          </a:p>
          <a:p>
            <a:endParaRPr lang="ru-RU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000" dirty="0"/>
              <a:t>Часть дорожной сети агломерации не соответствует нормативным требованиям;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000" dirty="0"/>
              <a:t>Недостаточный уровень обслуживания межмуниципальных перевозок;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000" dirty="0"/>
              <a:t>Сокращение речного сообщения.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373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b="1" dirty="0"/>
              <a:t>Основные слабые стороны транспортной доступности Нижневартовской агломерации</a:t>
            </a:r>
            <a:endParaRPr lang="ru-RU" b="1" dirty="0"/>
          </a:p>
          <a:p>
            <a:endParaRPr lang="ru-RU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000" dirty="0"/>
              <a:t>Часть дорожной сети агломерации не соответствует нормативным требованиям;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000" dirty="0"/>
              <a:t>Недостаточный уровень обслуживания межмуниципальных перевозок;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000" dirty="0"/>
              <a:t>Сокращение речного сообщения.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862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/>
              <a:t>«ГДБ» могут быть сформированы только землях лесного фонда и других категорий, не относящихся к землям населенных пунктов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190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Структуру управления агломерацией предлагается создать в форме автономной некоммерческой организации «Дирекция Нижневартовской агломерации». Учредителями такой автономной некоммерческой организации выступают муниципальные образования, входящие в состав агломерации, и субъекты Российской Федерации – Ханты-Мансийский автономный округ-Югра и Томская область.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504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125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Структуру управления агломерацией предлагается создать в форме автономной некоммерческой организации «Дирекция Нижневартовской агломерации». Учредителями такой автономной некоммерческой организации выступают муниципальные образования, входящие в состав агломерации, и субъекты Российской Федерации – Ханты-Мансийский автономный округ-Югра и Томская область.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627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946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7163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25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задачи концепции :</a:t>
            </a:r>
            <a:endParaRPr lang="ru-RU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1.Выявить общие проблемы для всех населенных пунктов агломерации.</a:t>
            </a:r>
          </a:p>
          <a:p>
            <a:pPr lvl="0"/>
            <a:r>
              <a:rPr lang="ru-RU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2.Определить приоритеты развития агломерации по конкретным направлениям (жилищное строительство, образование, комфортная среда, культура, спорт, рекреация, развитие малого и среднего бизнеса), целевые показатели развития и сроки их достижения.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3.Выбрать оптимальный организационно-правовой механизм управления агломерацией для согласования действий органов государственной власти и местного самоуправления.</a:t>
            </a:r>
          </a:p>
          <a:p>
            <a:pPr lvl="0"/>
            <a:r>
              <a:rPr lang="ru-RU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4.Подготовить перечень мероприятий по комплексному социально-экономическому и пространственному развитию агломерации в разрезе населенных пунктов и выявленных межселенных территорий.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5.Составить рекомендации для органов государственной власти ХМАО–Югры по внесению изменений в РНГП в части перечня объектов регионального (агломерационного) значения и в региональную СТП.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23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30F9B-D9B9-45DE-BED6-1D210137B25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392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Теоретико-методологическое подходы разработки концепции пространственного развития Нижневартовской агломерации основываются на анализе сложившихся традиций взаимодействия людей и территорий. Для определения оптимальных границ агломерации применялся метод вариантного проектирования, основывающийся на аналитике сложившихся межмуниципальных связей и пределов транспортной доступности. В итоге были получены два проектных варианта.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предпочтительного варианта установления границ Нижневартовской агломерации осуществлялся в рамках системного подхода, поскольку агломерация является сложным развивающимся самоорганизующимся системным объектом. Системный подход позволяет учитывать многообразие связей и отношений внутри исследуемого объекта и в его взаимоотношениях с внешним окружением. В данном случае использовались следующие принципы: 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Принцип территориальной связности системы: двухчасовая транспортная доступность от всех населенных пунктов до ядра агломерации (федеральные границы не являются ограничением).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2.Принцип целостности системы: фактически сложившиеся трудовые,  деловые, образовательные, социально-потребительские и рекреационные передвижения жителей различной периодичности порождают агломерационные эффекты.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3.Принцип структурности системы: сохранение целостности муниципальных образований, учет всех населенных пунктов, входящих в состав поселений.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4063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Пространственная структура агломерации имеет ярко выраженный линейный характер: она сложилась вдоль природных осей – рек Оби и Вах. Техногенными осями – железной дорогой и автомобильной дорогой – населенные пункты связаны с Сургутским и Нефтеюганским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определения оптимальных границ агломерации применялся метод вариантного проектирования, основывающийся на аналитике сложившихся межмуниципальных связей и пределов транспортной доступности. В итоге были получены два проектных варианта.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всем параметрам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вариант установления границ Нижневартовской агломерации является предпочтительным, однако дальнейшее развитие пространственно-планировочных связей создает предпосылки для расширения состава агломерации при последовательной реализации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варианта 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варианта.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районами ХМАО – Югры, а также с Тюменской и Томской областью, Ямало-Ненецким автономным округом.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1398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063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Межмуниципальное взаимодействие в составе агломерации обеспечит возможность рационального использования территориальных ресурсов и послужит обоснованием для внесения изменений в документы территориального планирования, градостроительного зонирования, норм градостроительного проектирования, разработку единого генерального плана агломерации.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63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Долгосрочные приоритеты демографической политики Нижневартовской агломерации: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–Сохранение достигнутых за последние годы показателей в области рождаемости и воспроизводства населения, обеспечение равных возможностей реализации потребностей в области создания семьи, рождения и воспитания детей для жителей всех муниципальных образований округа.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–Продолжение тренда роста ожидаемой продолжительности жизни населения, в т. ч. здоровой жизни. Данное направление предполагает дальнейшее развитие наукоемких технологий в сфере медицины, формирование здорового образа жизни у широких слоев населения и т.п.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Снижение уровня смертности от предотвратимых причин, прежде всего в трудоспособном возрасте.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Обеспечение благоприятного развития человеческого капитала и максимального раскрытия человеческого потенциала жителей округа. Это предполагает равные возможности в доступе к образовательным услугам, услугам системы здравоохранения, культуры и досуга.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Поддержание и повышение привлекательности агломерации как места жизни и работы для молодого трудоспособного населения. В агломерации должны создаваться условия по привлечению молодого населения из других регионов страны, в том числе уроженцев Югры, выезжающих в другие регионы для получения профессионального образования. Для этого нужно проводить работу по созданию высокопроизводительных рабочих мест, позволяющих в полной мере реализовать профессиональные компетенции и человеческий капитал молодежи и лиц наиболее активных трудовых возрастов.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Принятие мер, способствующих поддержанию достигнутого качества жизни населения после завершения трудовой деятельности, а при желании или наличии жизненных обстоятельств – содействие в приобретении жилья в других регионах РФ.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491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b="1" dirty="0"/>
              <a:t>Основные слабые стороны транспортной доступности Нижневартовской агломерации</a:t>
            </a:r>
            <a:endParaRPr lang="ru-RU" b="1" dirty="0"/>
          </a:p>
          <a:p>
            <a:endParaRPr lang="ru-RU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000" dirty="0"/>
              <a:t>Часть дорожной сети агломерации не соответствует нормативным требованиям;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000" dirty="0"/>
              <a:t>Недостаточный уровень обслуживания межмуниципальных перевозок;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000" dirty="0"/>
              <a:t>Сокращение речного сообщения.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5DF24-F857-48A9-B368-A2DD09FF11C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09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86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167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06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866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726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72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119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946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790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771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01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726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744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167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06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866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726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721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119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946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790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77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721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016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744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167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0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11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94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790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77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016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74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2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9" r:id="rId1"/>
    <p:sldLayoutId id="2147486230" r:id="rId2"/>
    <p:sldLayoutId id="2147486231" r:id="rId3"/>
    <p:sldLayoutId id="2147486232" r:id="rId4"/>
    <p:sldLayoutId id="2147486233" r:id="rId5"/>
    <p:sldLayoutId id="2147486234" r:id="rId6"/>
    <p:sldLayoutId id="2147486235" r:id="rId7"/>
    <p:sldLayoutId id="2147486236" r:id="rId8"/>
    <p:sldLayoutId id="2147486237" r:id="rId9"/>
    <p:sldLayoutId id="2147486238" r:id="rId10"/>
    <p:sldLayoutId id="21474862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2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41" r:id="rId1"/>
    <p:sldLayoutId id="2147486242" r:id="rId2"/>
    <p:sldLayoutId id="2147486243" r:id="rId3"/>
    <p:sldLayoutId id="2147486244" r:id="rId4"/>
    <p:sldLayoutId id="2147486245" r:id="rId5"/>
    <p:sldLayoutId id="2147486246" r:id="rId6"/>
    <p:sldLayoutId id="2147486247" r:id="rId7"/>
    <p:sldLayoutId id="2147486248" r:id="rId8"/>
    <p:sldLayoutId id="2147486249" r:id="rId9"/>
    <p:sldLayoutId id="2147486250" r:id="rId10"/>
    <p:sldLayoutId id="21474862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DACA3-F4B1-47CE-96F5-8B69D32C1B40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3EC62-7BDA-4847-A170-A3D9F7328C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2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3" r:id="rId1"/>
    <p:sldLayoutId id="2147486254" r:id="rId2"/>
    <p:sldLayoutId id="2147486255" r:id="rId3"/>
    <p:sldLayoutId id="2147486256" r:id="rId4"/>
    <p:sldLayoutId id="2147486257" r:id="rId5"/>
    <p:sldLayoutId id="2147486258" r:id="rId6"/>
    <p:sldLayoutId id="2147486259" r:id="rId7"/>
    <p:sldLayoutId id="2147486260" r:id="rId8"/>
    <p:sldLayoutId id="2147486261" r:id="rId9"/>
    <p:sldLayoutId id="2147486262" r:id="rId10"/>
    <p:sldLayoutId id="21474862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39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11" Type="http://schemas.openxmlformats.org/officeDocument/2006/relationships/image" Target="../media/image2.png"/><Relationship Id="rId5" Type="http://schemas.openxmlformats.org/officeDocument/2006/relationships/chart" Target="../charts/chart4.xml"/><Relationship Id="rId10" Type="http://schemas.openxmlformats.org/officeDocument/2006/relationships/image" Target="../media/image40.png"/><Relationship Id="rId4" Type="http://schemas.openxmlformats.org/officeDocument/2006/relationships/chart" Target="../charts/chart3.xml"/><Relationship Id="rId9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1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chart" Target="../charts/chart2.xml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63B0F0-4659-45A1-9379-88D4DC16B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54" r="6652" b="-197"/>
          <a:stretch/>
        </p:blipFill>
        <p:spPr>
          <a:xfrm>
            <a:off x="0" y="-1"/>
            <a:ext cx="12720521" cy="6857999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211C21B4-6470-487A-A4E0-9200ABD1D0CB}"/>
              </a:ext>
            </a:extLst>
          </p:cNvPr>
          <p:cNvGrpSpPr/>
          <p:nvPr/>
        </p:nvGrpSpPr>
        <p:grpSpPr>
          <a:xfrm>
            <a:off x="0" y="4076700"/>
            <a:ext cx="8296275" cy="2769861"/>
            <a:chOff x="0" y="4305300"/>
            <a:chExt cx="8067675" cy="255270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DE1420B2-CCC6-4320-BC4D-C707D9FF752F}"/>
                </a:ext>
              </a:extLst>
            </p:cNvPr>
            <p:cNvSpPr/>
            <p:nvPr/>
          </p:nvSpPr>
          <p:spPr>
            <a:xfrm>
              <a:off x="0" y="4305300"/>
              <a:ext cx="7343775" cy="2552700"/>
            </a:xfrm>
            <a:prstGeom prst="rect">
              <a:avLst/>
            </a:prstGeom>
            <a:solidFill>
              <a:srgbClr val="2C26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6007F597-DBE4-42E5-AF37-CDD663911839}"/>
                </a:ext>
              </a:extLst>
            </p:cNvPr>
            <p:cNvSpPr/>
            <p:nvPr/>
          </p:nvSpPr>
          <p:spPr>
            <a:xfrm>
              <a:off x="6534150" y="5219700"/>
              <a:ext cx="1533525" cy="1638300"/>
            </a:xfrm>
            <a:prstGeom prst="rect">
              <a:avLst/>
            </a:prstGeom>
            <a:solidFill>
              <a:srgbClr val="2C26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5F19B21-EF2C-41A4-BDEB-67A554C6F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5774062"/>
            <a:ext cx="1778848" cy="65083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971548" y="4260543"/>
            <a:ext cx="7772401" cy="1329677"/>
          </a:xfrm>
          <a:prstGeom prst="rect">
            <a:avLst/>
          </a:prstGeom>
          <a:noFill/>
        </p:spPr>
        <p:txBody>
          <a:bodyPr vert="horz" lIns="72000" tIns="72000" rIns="1512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>
              <a:tabLst>
                <a:tab pos="3589338" algn="l"/>
              </a:tabLst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НИЖНЕВАРТОВСКАЯ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АГЛОМЕРАЦИЯ</a:t>
            </a:r>
          </a:p>
        </p:txBody>
      </p:sp>
    </p:spTree>
    <p:extLst>
      <p:ext uri="{BB962C8B-B14F-4D97-AF65-F5344CB8AC3E}">
        <p14:creationId xmlns:p14="http://schemas.microsoft.com/office/powerpoint/2010/main" val="60260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6">
        <p:fade/>
      </p:transition>
    </mc:Choice>
    <mc:Fallback xmlns="">
      <p:transition spd="med" advTm="3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1732701" y="256952"/>
            <a:ext cx="8506452" cy="440423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dirty="0">
                <a:solidFill>
                  <a:srgbClr val="F0811B"/>
                </a:solidFill>
                <a:latin typeface="Tahoma" charset="0"/>
                <a:ea typeface="Tahoma" charset="0"/>
                <a:cs typeface="Tahoma" charset="0"/>
              </a:rPr>
              <a:t>ВОПРОСЫ АГЛОМЕРАЦИОННОГО ЗНАЧЕНИЯ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F687E28-F844-4709-A203-CF293CF7C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-2756581" y="2628990"/>
            <a:ext cx="6858000" cy="1600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3602" y="1609997"/>
            <a:ext cx="89090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Обеспечение транспортной доступности</a:t>
            </a:r>
          </a:p>
          <a:p>
            <a:pPr marL="342900" indent="-342900">
              <a:buAutoNum type="arabicPeriod"/>
            </a:pPr>
            <a:endParaRPr lang="ru-RU" sz="20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buAutoNum type="arabicPeriod"/>
            </a:pPr>
            <a:endParaRPr lang="ru-RU" sz="2000" dirty="0">
              <a:latin typeface="Tahoma" charset="0"/>
              <a:ea typeface="Tahoma" charset="0"/>
              <a:cs typeface="Tahoma" charset="0"/>
            </a:endParaRPr>
          </a:p>
          <a:p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Выявление территорий для индивидуального жилищного строительства для жителей Нижневартовска и Мегиона, выноса из зон затопления </a:t>
            </a:r>
            <a:r>
              <a:rPr lang="ru-RU" sz="2000" dirty="0" err="1">
                <a:latin typeface="Tahoma" charset="0"/>
                <a:ea typeface="Tahoma" charset="0"/>
                <a:cs typeface="Tahoma" charset="0"/>
              </a:rPr>
              <a:t>садоводческо-огородческих</a:t>
            </a:r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 объединений</a:t>
            </a:r>
          </a:p>
          <a:p>
            <a:pPr marL="342900" indent="-342900">
              <a:buAutoNum type="arabicPeriod"/>
            </a:pPr>
            <a:endParaRPr lang="ru-RU" sz="2000" dirty="0">
              <a:latin typeface="Tahoma" charset="0"/>
              <a:ea typeface="Tahoma" charset="0"/>
              <a:cs typeface="Tahoma" charset="0"/>
            </a:endParaRPr>
          </a:p>
          <a:p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Создание единой сети разнообразных и </a:t>
            </a:r>
            <a:r>
              <a:rPr lang="ru-RU" sz="2000" dirty="0" err="1">
                <a:latin typeface="Tahoma" charset="0"/>
                <a:ea typeface="Tahoma" charset="0"/>
                <a:cs typeface="Tahoma" charset="0"/>
              </a:rPr>
              <a:t>высококомфортных</a:t>
            </a:r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 объектов досуга, спорта, рекреации и общественных пространств</a:t>
            </a:r>
          </a:p>
          <a:p>
            <a:pPr marL="342900" indent="-342900">
              <a:buAutoNum type="arabicPeriod"/>
            </a:pPr>
            <a:endParaRPr lang="ru-RU" sz="2000" dirty="0">
              <a:latin typeface="Tahoma" charset="0"/>
              <a:ea typeface="Tahoma" charset="0"/>
              <a:cs typeface="Tahoma" charset="0"/>
            </a:endParaRPr>
          </a:p>
          <a:p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Формирование условий для создания новых </a:t>
            </a:r>
            <a:br>
              <a:rPr lang="ru-RU" sz="2000" dirty="0">
                <a:latin typeface="Tahoma" charset="0"/>
                <a:ea typeface="Tahoma" charset="0"/>
                <a:cs typeface="Tahoma" charset="0"/>
              </a:rPr>
            </a:br>
            <a:r>
              <a:rPr lang="ru-RU" sz="2000" dirty="0">
                <a:latin typeface="Tahoma" charset="0"/>
                <a:ea typeface="Tahoma" charset="0"/>
                <a:cs typeface="Tahoma" charset="0"/>
              </a:rPr>
              <a:t>разнообразных и высокопроизводительных рабочих мест</a:t>
            </a:r>
          </a:p>
          <a:p>
            <a:pPr marL="342900" indent="-342900">
              <a:buAutoNum type="arabicPeriod"/>
            </a:pPr>
            <a:endParaRPr lang="ru-RU" sz="20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A5BC63C-98A5-4281-AB3B-6BDD8934C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701" y="1460807"/>
            <a:ext cx="704089" cy="7040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BECCECDA-B11D-43A7-B4EE-25D353E84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102" y="2396471"/>
            <a:ext cx="701041" cy="70408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62FABFC8-0DE4-4B14-8044-31EBC6372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646" y="4526185"/>
            <a:ext cx="701041" cy="70408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E5D2853D-72D0-4F03-9862-547086EF2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2701" y="3532041"/>
            <a:ext cx="701041" cy="7010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6">
        <p:fade/>
      </p:transition>
    </mc:Choice>
    <mc:Fallback xmlns="">
      <p:transition spd="med" advTm="3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37" y="246092"/>
            <a:ext cx="9748314" cy="6597945"/>
          </a:xfrm>
          <a:prstGeom prst="rect">
            <a:avLst/>
          </a:prstGeom>
        </p:spPr>
      </p:pic>
      <p:sp>
        <p:nvSpPr>
          <p:cNvPr id="28" name="Пятиугольник 27"/>
          <p:cNvSpPr/>
          <p:nvPr/>
        </p:nvSpPr>
        <p:spPr>
          <a:xfrm>
            <a:off x="374753" y="571940"/>
            <a:ext cx="10601325" cy="432406"/>
          </a:xfrm>
          <a:prstGeom prst="homePlate">
            <a:avLst/>
          </a:prstGeom>
          <a:solidFill>
            <a:srgbClr val="FFFEE1">
              <a:alpha val="80784"/>
            </a:srgbClr>
          </a:solidFill>
          <a:effectLst>
            <a:outerShdw blurRad="317500" dist="114300" dir="7920000" algn="tl" rotWithShape="0">
              <a:prstClr val="black">
                <a:alpha val="40000"/>
              </a:prstClr>
            </a:outerShdw>
          </a:effectLst>
        </p:spPr>
        <p:txBody>
          <a:bodyPr vert="horz" lIns="72000" tIns="72000" rIns="72000" bIns="72000" rtlCol="0" anchor="ctr">
            <a:noAutofit/>
          </a:bodyPr>
          <a:lstStyle/>
          <a:p>
            <a:pPr lvl="1"/>
            <a:r>
              <a:rPr lang="ru-RU" sz="2000" dirty="0">
                <a:solidFill>
                  <a:srgbClr val="006666"/>
                </a:solidFill>
                <a:latin typeface="Impact" panose="020B0806030902050204" pitchFamily="34" charset="0"/>
              </a:rPr>
              <a:t>Схема территориального планирования </a:t>
            </a:r>
            <a:r>
              <a:rPr lang="ru-RU" sz="2000" dirty="0" smtClean="0">
                <a:solidFill>
                  <a:srgbClr val="006666"/>
                </a:solidFill>
                <a:latin typeface="Impact" panose="020B0806030902050204" pitchFamily="34" charset="0"/>
              </a:rPr>
              <a:t>РОССИЙСКОЙ ФЕДЕРАЦИИ </a:t>
            </a:r>
            <a:r>
              <a:rPr lang="ru-RU" sz="2000" dirty="0">
                <a:solidFill>
                  <a:srgbClr val="006666"/>
                </a:solidFill>
                <a:latin typeface="Impact" panose="020B0806030902050204" pitchFamily="34" charset="0"/>
              </a:rPr>
              <a:t>в области транспорта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0" y="1238255"/>
            <a:ext cx="3070121" cy="119691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1" y="2859079"/>
            <a:ext cx="3383356" cy="73345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04" y="1823474"/>
            <a:ext cx="7604986" cy="3708459"/>
          </a:xfrm>
          <a:prstGeom prst="rect">
            <a:avLst/>
          </a:prstGeom>
        </p:spPr>
      </p:pic>
      <p:sp>
        <p:nvSpPr>
          <p:cNvPr id="32" name="Пятиугольник 31"/>
          <p:cNvSpPr/>
          <p:nvPr/>
        </p:nvSpPr>
        <p:spPr>
          <a:xfrm flipH="1">
            <a:off x="9581097" y="1120016"/>
            <a:ext cx="2398429" cy="819512"/>
          </a:xfrm>
          <a:prstGeom prst="homePlate">
            <a:avLst/>
          </a:prstGeom>
          <a:solidFill>
            <a:srgbClr val="FFFEE1">
              <a:alpha val="80784"/>
            </a:srgbClr>
          </a:solidFill>
          <a:effectLst>
            <a:outerShdw blurRad="317500" dist="114300" dir="7920000" algn="tl" rotWithShape="0">
              <a:prstClr val="black">
                <a:alpha val="40000"/>
              </a:prstClr>
            </a:outerShdw>
          </a:effectLst>
        </p:spPr>
        <p:txBody>
          <a:bodyPr vert="horz" lIns="72000" tIns="72000" rIns="72000" bIns="72000" rtlCol="0" anchor="ctr">
            <a:noAutofit/>
          </a:bodyPr>
          <a:lstStyle/>
          <a:p>
            <a:pPr lvl="1"/>
            <a:r>
              <a:rPr lang="ru-RU" sz="1200" dirty="0">
                <a:solidFill>
                  <a:srgbClr val="006666"/>
                </a:solidFill>
                <a:latin typeface="Impact" panose="020B0806030902050204" pitchFamily="34" charset="0"/>
              </a:rPr>
              <a:t>утверждена </a:t>
            </a:r>
            <a:r>
              <a:rPr lang="ru-RU" sz="1200" dirty="0" smtClean="0">
                <a:solidFill>
                  <a:srgbClr val="006666"/>
                </a:solidFill>
                <a:latin typeface="Impact" panose="020B0806030902050204" pitchFamily="34" charset="0"/>
              </a:rPr>
              <a:t> Распоряжением </a:t>
            </a:r>
            <a:r>
              <a:rPr lang="ru-RU" sz="1200" dirty="0">
                <a:solidFill>
                  <a:srgbClr val="006666"/>
                </a:solidFill>
                <a:latin typeface="Impact" panose="020B0806030902050204" pitchFamily="34" charset="0"/>
              </a:rPr>
              <a:t>Правительства </a:t>
            </a:r>
            <a:r>
              <a:rPr lang="ru-RU" sz="1200" dirty="0" smtClean="0">
                <a:solidFill>
                  <a:srgbClr val="006666"/>
                </a:solidFill>
                <a:latin typeface="Impact" panose="020B0806030902050204" pitchFamily="34" charset="0"/>
              </a:rPr>
              <a:t>РФ от </a:t>
            </a:r>
            <a:r>
              <a:rPr lang="ru-RU" sz="1200" dirty="0">
                <a:solidFill>
                  <a:srgbClr val="006666"/>
                </a:solidFill>
                <a:latin typeface="Impact" panose="020B0806030902050204" pitchFamily="34" charset="0"/>
              </a:rPr>
              <a:t>19 марта 2013 года №</a:t>
            </a:r>
            <a:r>
              <a:rPr lang="ru-RU" sz="1200" dirty="0" smtClean="0">
                <a:solidFill>
                  <a:srgbClr val="006666"/>
                </a:solidFill>
                <a:latin typeface="Impact" panose="020B0806030902050204" pitchFamily="34" charset="0"/>
              </a:rPr>
              <a:t>384-р</a:t>
            </a:r>
            <a:endParaRPr lang="ru-RU" sz="1200" dirty="0">
              <a:solidFill>
                <a:srgbClr val="006666"/>
              </a:solidFill>
              <a:latin typeface="Impact" panose="020B0806030902050204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22140" y="0"/>
            <a:ext cx="8189164" cy="440423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dirty="0" smtClean="0">
                <a:solidFill>
                  <a:srgbClr val="F0811B"/>
                </a:solidFill>
                <a:latin typeface="Tahoma" charset="0"/>
                <a:ea typeface="Tahoma" charset="0"/>
                <a:cs typeface="Tahoma" charset="0"/>
              </a:rPr>
              <a:t>ТЕРРИТОРИАЛЬНОЕ ПЛАНИРОВАНИЕ </a:t>
            </a:r>
            <a:r>
              <a:rPr lang="ru-RU" sz="1800" b="1" cap="all" dirty="0" err="1" smtClean="0">
                <a:solidFill>
                  <a:srgbClr val="F0811B"/>
                </a:solidFill>
                <a:latin typeface="Tahoma" charset="0"/>
                <a:ea typeface="Tahoma" charset="0"/>
                <a:cs typeface="Tahoma" charset="0"/>
              </a:rPr>
              <a:t>рф</a:t>
            </a:r>
            <a:r>
              <a:rPr lang="ru-RU" sz="1800" b="1" cap="all" dirty="0" smtClean="0">
                <a:solidFill>
                  <a:srgbClr val="F0811B"/>
                </a:solidFill>
                <a:latin typeface="Tahoma" charset="0"/>
                <a:ea typeface="Tahoma" charset="0"/>
                <a:cs typeface="Tahoma" charset="0"/>
              </a:rPr>
              <a:t> И </a:t>
            </a:r>
            <a:r>
              <a:rPr lang="ru-RU" sz="1800" b="1" cap="all" dirty="0" err="1" smtClean="0">
                <a:solidFill>
                  <a:srgbClr val="F0811B"/>
                </a:solidFill>
                <a:latin typeface="Tahoma" charset="0"/>
                <a:ea typeface="Tahoma" charset="0"/>
                <a:cs typeface="Tahoma" charset="0"/>
              </a:rPr>
              <a:t>хмао</a:t>
            </a:r>
            <a:endParaRPr lang="ru-RU" sz="1800" b="1" cap="all" dirty="0">
              <a:solidFill>
                <a:srgbClr val="F0811B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07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777754" y="3569527"/>
            <a:ext cx="11078614" cy="166301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</p:spPr>
        <p:txBody>
          <a:bodyPr vert="horz" lIns="72000" tIns="72000" rIns="468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marL="457178" indent="-457178" algn="l">
              <a:buFontTx/>
              <a:buChar char="-"/>
            </a:pPr>
            <a:r>
              <a:rPr lang="ru-RU" dirty="0"/>
              <a:t>В период реализации национального проекта 2019-2024 год </a:t>
            </a:r>
            <a:r>
              <a:rPr lang="ru-RU" dirty="0" err="1"/>
              <a:t>Нижневартовская</a:t>
            </a:r>
            <a:r>
              <a:rPr lang="ru-RU" dirty="0"/>
              <a:t> агломерация получит финансирование на ремонт и строительство дорог в размере 3,3 млрд. руб.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77754" y="1451986"/>
            <a:ext cx="11078614" cy="157407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</p:spPr>
        <p:txBody>
          <a:bodyPr vert="horz" lIns="72000" tIns="72000" rIns="468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marL="457178" indent="-457178" algn="l">
              <a:buFontTx/>
              <a:buChar char="-"/>
            </a:pPr>
            <a:r>
              <a:rPr lang="ru-RU" dirty="0"/>
              <a:t>В настоящее время </a:t>
            </a:r>
            <a:r>
              <a:rPr lang="ru-RU" dirty="0" smtClean="0"/>
              <a:t>в </a:t>
            </a:r>
            <a:r>
              <a:rPr lang="ru-RU" dirty="0"/>
              <a:t>национальном проекте «Безопасные качественные автомобильные дороги» принимает участие </a:t>
            </a:r>
            <a:r>
              <a:rPr lang="ru-RU" dirty="0" err="1"/>
              <a:t>Нижневартовская</a:t>
            </a:r>
            <a:r>
              <a:rPr lang="ru-RU" dirty="0"/>
              <a:t> агломерация. </a:t>
            </a:r>
            <a:endParaRPr lang="ru-RU" b="1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27497" y="198328"/>
            <a:ext cx="10628871" cy="533561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100000">
                <a:srgbClr val="D1E5D9"/>
              </a:gs>
            </a:gsLst>
            <a:lin ang="0" scaled="0"/>
          </a:gradFill>
        </p:spPr>
        <p:txBody>
          <a:bodyPr vert="horz" lIns="72000" tIns="72000" rIns="468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lvl="1" algn="r"/>
            <a:r>
              <a:rPr lang="ru-RU" sz="2400" dirty="0">
                <a:solidFill>
                  <a:srgbClr val="006666"/>
                </a:solidFill>
                <a:latin typeface="Impact" panose="020B0806030902050204" pitchFamily="34" charset="0"/>
              </a:rPr>
              <a:t>ПЕРСПЕКТИВЫ НИЖНЕВАРТОВСКОЙ АГЛОМЕРАЦИИ</a:t>
            </a:r>
          </a:p>
        </p:txBody>
      </p:sp>
    </p:spTree>
    <p:extLst>
      <p:ext uri="{BB962C8B-B14F-4D97-AF65-F5344CB8AC3E}">
        <p14:creationId xmlns:p14="http://schemas.microsoft.com/office/powerpoint/2010/main" val="409776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668AE56-4457-440B-B96B-5BAAD53FD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98" b="-4789"/>
          <a:stretch/>
        </p:blipFill>
        <p:spPr>
          <a:xfrm>
            <a:off x="0" y="154434"/>
            <a:ext cx="8989725" cy="7000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D77A1C7-D913-4E73-9EC3-F87BF7800662}"/>
              </a:ext>
            </a:extLst>
          </p:cNvPr>
          <p:cNvSpPr txBox="1"/>
          <p:nvPr/>
        </p:nvSpPr>
        <p:spPr>
          <a:xfrm>
            <a:off x="8487052" y="3810943"/>
            <a:ext cx="4226402" cy="1754326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cap="all" spc="150">
                <a:solidFill>
                  <a:srgbClr val="0072D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z="1400" b="1" cap="none" spc="0" dirty="0">
                <a:solidFill>
                  <a:srgbClr val="F0811B"/>
                </a:solidFill>
              </a:rPr>
              <a:t>Укрепление связности территории</a:t>
            </a:r>
          </a:p>
          <a:p>
            <a:pPr algn="l"/>
            <a:r>
              <a:rPr lang="ru-RU" sz="1200" b="1" cap="none" dirty="0">
                <a:solidFill>
                  <a:schemeClr val="tx1"/>
                </a:solidFill>
              </a:rPr>
              <a:t> </a:t>
            </a:r>
            <a:endParaRPr lang="ru-RU" sz="1200" cap="none" dirty="0">
              <a:solidFill>
                <a:schemeClr val="tx1"/>
              </a:solidFill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ru-RU" sz="1200" cap="none" spc="0" dirty="0">
                <a:solidFill>
                  <a:schemeClr val="tx1"/>
                </a:solidFill>
              </a:rPr>
              <a:t>расширение автомобильной дороги</a:t>
            </a:r>
            <a:br>
              <a:rPr lang="ru-RU" sz="1200" cap="none" spc="0" dirty="0">
                <a:solidFill>
                  <a:schemeClr val="tx1"/>
                </a:solidFill>
              </a:rPr>
            </a:br>
            <a:r>
              <a:rPr lang="ru-RU" sz="1200" cap="none" spc="0" dirty="0">
                <a:solidFill>
                  <a:schemeClr val="tx1"/>
                </a:solidFill>
              </a:rPr>
              <a:t>г. Сургут – г. Нижневартовск до 2-х полос </a:t>
            </a:r>
            <a:br>
              <a:rPr lang="ru-RU" sz="1200" cap="none" spc="0" dirty="0">
                <a:solidFill>
                  <a:schemeClr val="tx1"/>
                </a:solidFill>
              </a:rPr>
            </a:br>
            <a:r>
              <a:rPr lang="ru-RU" sz="1200" cap="none" spc="0" dirty="0">
                <a:solidFill>
                  <a:schemeClr val="tx1"/>
                </a:solidFill>
              </a:rPr>
              <a:t>в каждую сторону от поворота на озеро </a:t>
            </a:r>
            <a:r>
              <a:rPr lang="ru-RU" sz="1200" cap="none" spc="0" dirty="0" err="1">
                <a:solidFill>
                  <a:schemeClr val="tx1"/>
                </a:solidFill>
              </a:rPr>
              <a:t>Окунево</a:t>
            </a:r>
            <a:r>
              <a:rPr lang="ru-RU" sz="1200" cap="none" spc="0" dirty="0">
                <a:solidFill>
                  <a:schemeClr val="tx1"/>
                </a:solidFill>
              </a:rPr>
              <a:t> до </a:t>
            </a:r>
            <a:r>
              <a:rPr lang="ru-RU" sz="1200" cap="none" spc="0" dirty="0" err="1">
                <a:solidFill>
                  <a:schemeClr val="tx1"/>
                </a:solidFill>
              </a:rPr>
              <a:t>пгт</a:t>
            </a:r>
            <a:r>
              <a:rPr lang="ru-RU" sz="1200" cap="none" spc="0" dirty="0">
                <a:solidFill>
                  <a:schemeClr val="tx1"/>
                </a:solidFill>
              </a:rPr>
              <a:t>. Высокий;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ru-RU" sz="1200" cap="none" spc="0" dirty="0">
              <a:solidFill>
                <a:schemeClr val="tx1"/>
              </a:solidFill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ru-RU" sz="1200" cap="none" spc="0" dirty="0">
                <a:solidFill>
                  <a:schemeClr val="tx1"/>
                </a:solidFill>
              </a:rPr>
              <a:t>Создание сети лодочных станций</a:t>
            </a:r>
            <a:br>
              <a:rPr lang="ru-RU" sz="1200" cap="none" spc="0" dirty="0">
                <a:solidFill>
                  <a:schemeClr val="tx1"/>
                </a:solidFill>
              </a:rPr>
            </a:br>
            <a:r>
              <a:rPr lang="ru-RU" sz="1200" cap="none" spc="0" dirty="0">
                <a:solidFill>
                  <a:schemeClr val="tx1"/>
                </a:solidFill>
              </a:rPr>
              <a:t> в д. Соснина, д. Вата, г. Нижневартовск </a:t>
            </a:r>
            <a:br>
              <a:rPr lang="ru-RU" sz="1200" cap="none" spc="0" dirty="0">
                <a:solidFill>
                  <a:schemeClr val="tx1"/>
                </a:solidFill>
              </a:rPr>
            </a:br>
            <a:r>
              <a:rPr lang="ru-RU" sz="1200" cap="none" spc="0" dirty="0">
                <a:solidFill>
                  <a:schemeClr val="tx1"/>
                </a:solidFill>
              </a:rPr>
              <a:t>и г. Мегион для развития эпизодических (рекреационных, экологических, туристических и иных досуговых)</a:t>
            </a:r>
            <a:br>
              <a:rPr lang="ru-RU" sz="1200" cap="none" spc="0" dirty="0">
                <a:solidFill>
                  <a:schemeClr val="tx1"/>
                </a:solidFill>
              </a:rPr>
            </a:br>
            <a:r>
              <a:rPr lang="ru-RU" sz="1200" cap="none" spc="0" dirty="0">
                <a:solidFill>
                  <a:schemeClr val="tx1"/>
                </a:solidFill>
              </a:rPr>
              <a:t> миграций внутри агломерации.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AC2FC6-9CF5-44E6-BCC3-576FF6D617EA}"/>
              </a:ext>
            </a:extLst>
          </p:cNvPr>
          <p:cNvSpPr txBox="1"/>
          <p:nvPr/>
        </p:nvSpPr>
        <p:spPr>
          <a:xfrm>
            <a:off x="8487052" y="350802"/>
            <a:ext cx="4417657" cy="2450352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cap="all" spc="150">
                <a:solidFill>
                  <a:srgbClr val="0072D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z="1400" b="1" cap="none" spc="0" dirty="0">
                <a:solidFill>
                  <a:srgbClr val="F0811B"/>
                </a:solidFill>
              </a:rPr>
              <a:t>Повышение эффективности </a:t>
            </a:r>
            <a:br>
              <a:rPr lang="ru-RU" sz="1400" b="1" cap="none" spc="0" dirty="0">
                <a:solidFill>
                  <a:srgbClr val="F0811B"/>
                </a:solidFill>
              </a:rPr>
            </a:br>
            <a:r>
              <a:rPr lang="ru-RU" sz="1400" b="1" cap="none" spc="0" dirty="0">
                <a:solidFill>
                  <a:srgbClr val="F0811B"/>
                </a:solidFill>
              </a:rPr>
              <a:t>использования общественного </a:t>
            </a:r>
            <a:br>
              <a:rPr lang="ru-RU" sz="1400" b="1" cap="none" spc="0" dirty="0">
                <a:solidFill>
                  <a:srgbClr val="F0811B"/>
                </a:solidFill>
              </a:rPr>
            </a:br>
            <a:r>
              <a:rPr lang="ru-RU" sz="1400" b="1" cap="none" spc="0" dirty="0">
                <a:solidFill>
                  <a:srgbClr val="F0811B"/>
                </a:solidFill>
              </a:rPr>
              <a:t>транспорта </a:t>
            </a:r>
          </a:p>
          <a:p>
            <a:pPr algn="l"/>
            <a:endParaRPr lang="ru-RU" sz="1200" b="1" cap="none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200" cap="none" spc="0" dirty="0">
                <a:solidFill>
                  <a:schemeClr val="tx1"/>
                </a:solidFill>
              </a:rPr>
              <a:t>согласованность межмуниципальных </a:t>
            </a:r>
            <a:br>
              <a:rPr lang="ru-RU" sz="1200" cap="none" spc="0" dirty="0">
                <a:solidFill>
                  <a:schemeClr val="tx1"/>
                </a:solidFill>
              </a:rPr>
            </a:br>
            <a:r>
              <a:rPr lang="ru-RU" sz="1200" cap="none" spc="0" dirty="0">
                <a:solidFill>
                  <a:schemeClr val="tx1"/>
                </a:solidFill>
              </a:rPr>
              <a:t>и внутригородских маршрутов</a:t>
            </a:r>
            <a:br>
              <a:rPr lang="ru-RU" sz="1200" cap="none" spc="0" dirty="0">
                <a:solidFill>
                  <a:schemeClr val="tx1"/>
                </a:solidFill>
              </a:rPr>
            </a:br>
            <a:r>
              <a:rPr lang="ru-RU" sz="1200" cap="none" spc="0" dirty="0">
                <a:solidFill>
                  <a:schemeClr val="tx1"/>
                </a:solidFill>
              </a:rPr>
              <a:t>общественного транспорта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ru-RU" sz="1200" cap="none" spc="0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200" cap="none" spc="0" dirty="0">
                <a:solidFill>
                  <a:schemeClr val="tx1"/>
                </a:solidFill>
              </a:rPr>
              <a:t>строительство транспортно-пересадочных узлов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ru-RU" sz="1200" cap="none" spc="0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200" cap="none" spc="0" dirty="0">
                <a:solidFill>
                  <a:schemeClr val="tx1"/>
                </a:solidFill>
              </a:rPr>
              <a:t>введение единого билета </a:t>
            </a:r>
            <a:br>
              <a:rPr lang="ru-RU" sz="1200" cap="none" spc="0" dirty="0">
                <a:solidFill>
                  <a:schemeClr val="tx1"/>
                </a:solidFill>
              </a:rPr>
            </a:br>
            <a:r>
              <a:rPr lang="ru-RU" sz="1200" cap="none" spc="0" dirty="0">
                <a:solidFill>
                  <a:schemeClr val="tx1"/>
                </a:solidFill>
              </a:rPr>
              <a:t>на территории агломерации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26627" y="130591"/>
            <a:ext cx="8189164" cy="440423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dirty="0">
                <a:solidFill>
                  <a:srgbClr val="F0811B"/>
                </a:solidFill>
                <a:latin typeface="Tahoma" charset="0"/>
                <a:ea typeface="Tahoma" charset="0"/>
                <a:cs typeface="Tahoma" charset="0"/>
              </a:rPr>
              <a:t>Обеспечение транспортной доступности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0F51462-CA5D-430B-84F1-9CA74B3DEC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29"/>
          <a:stretch/>
        </p:blipFill>
        <p:spPr>
          <a:xfrm>
            <a:off x="414641" y="4342344"/>
            <a:ext cx="611270" cy="36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197430E-9193-413E-B458-0DF8E0291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34" y="3979759"/>
            <a:ext cx="525100" cy="36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3FAB5F5-8EDF-4DDC-8229-29DB29945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34" y="4992562"/>
            <a:ext cx="650900" cy="3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A936FC2-ED67-4894-826F-AED6A4A2AD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53" t="7345" r="11998" b="22640"/>
          <a:stretch/>
        </p:blipFill>
        <p:spPr>
          <a:xfrm>
            <a:off x="414641" y="4703693"/>
            <a:ext cx="588150" cy="36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4D808C8-152F-4F43-859D-855DF7418B30}"/>
              </a:ext>
            </a:extLst>
          </p:cNvPr>
          <p:cNvSpPr txBox="1"/>
          <p:nvPr/>
        </p:nvSpPr>
        <p:spPr>
          <a:xfrm>
            <a:off x="1002791" y="4028245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Аэропорт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FC15D23-3A28-4959-8DE9-A3D67F71E482}"/>
              </a:ext>
            </a:extLst>
          </p:cNvPr>
          <p:cNvSpPr txBox="1"/>
          <p:nvPr/>
        </p:nvSpPr>
        <p:spPr>
          <a:xfrm>
            <a:off x="1002791" y="4416611"/>
            <a:ext cx="2448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Железнодорожная станция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28BDA2F-DDF6-4506-9754-D6F19A5E44E3}"/>
              </a:ext>
            </a:extLst>
          </p:cNvPr>
          <p:cNvSpPr txBox="1"/>
          <p:nvPr/>
        </p:nvSpPr>
        <p:spPr>
          <a:xfrm>
            <a:off x="1002791" y="4777233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Речной порт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30A7A09-C400-4B81-948D-C26079748669}"/>
              </a:ext>
            </a:extLst>
          </p:cNvPr>
          <p:cNvSpPr txBox="1"/>
          <p:nvPr/>
        </p:nvSpPr>
        <p:spPr>
          <a:xfrm>
            <a:off x="1025911" y="5080442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Автостанция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14">
            <a:extLst>
              <a:ext uri="{FF2B5EF4-FFF2-40B4-BE49-F238E27FC236}">
                <a16:creationId xmlns="" xmlns:a16="http://schemas.microsoft.com/office/drawing/2014/main" id="{2B2F4254-19E0-4BE4-85A5-577634910D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141" y="5390662"/>
            <a:ext cx="340486" cy="396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23FBDC3-B22B-47D6-A6E6-93B9FBCFE0A4}"/>
              </a:ext>
            </a:extLst>
          </p:cNvPr>
          <p:cNvSpPr txBox="1"/>
          <p:nvPr/>
        </p:nvSpPr>
        <p:spPr>
          <a:xfrm>
            <a:off x="1025911" y="5411381"/>
            <a:ext cx="1707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Лодочная станция</a:t>
            </a:r>
          </a:p>
        </p:txBody>
      </p:sp>
      <p:sp>
        <p:nvSpPr>
          <p:cNvPr id="22" name="TextBox 30">
            <a:extLst>
              <a:ext uri="{FF2B5EF4-FFF2-40B4-BE49-F238E27FC236}">
                <a16:creationId xmlns="" xmlns:a16="http://schemas.microsoft.com/office/drawing/2014/main" id="{31801A17-9FC5-4237-9A96-EAD5482DC372}"/>
              </a:ext>
            </a:extLst>
          </p:cNvPr>
          <p:cNvSpPr txBox="1"/>
          <p:nvPr/>
        </p:nvSpPr>
        <p:spPr>
          <a:xfrm flipH="1">
            <a:off x="1025911" y="6005365"/>
            <a:ext cx="4827100" cy="386503"/>
          </a:xfrm>
          <a:prstGeom prst="roundRect">
            <a:avLst>
              <a:gd name="adj" fmla="val 0"/>
            </a:avLst>
          </a:prstGeom>
          <a:noFill/>
        </p:spPr>
        <p:txBody>
          <a:bodyPr vert="horz" lIns="72000" tIns="72000" rIns="72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z="2000" dirty="0">
                <a:solidFill>
                  <a:srgbClr val="F0811B"/>
                </a:solidFill>
              </a:rPr>
              <a:t>Сокращение</a:t>
            </a:r>
            <a:r>
              <a:rPr lang="ru-RU" sz="2400" dirty="0">
                <a:solidFill>
                  <a:srgbClr val="F0811B"/>
                </a:solidFill>
              </a:rPr>
              <a:t> </a:t>
            </a:r>
            <a:r>
              <a:rPr lang="ru-RU" sz="2000" dirty="0">
                <a:solidFill>
                  <a:srgbClr val="F0811B"/>
                </a:solidFill>
              </a:rPr>
              <a:t>времени </a:t>
            </a:r>
            <a:br>
              <a:rPr lang="ru-RU" sz="2000" dirty="0">
                <a:solidFill>
                  <a:srgbClr val="F0811B"/>
                </a:solidFill>
              </a:rPr>
            </a:br>
            <a:r>
              <a:rPr lang="ru-RU" sz="2000" dirty="0">
                <a:solidFill>
                  <a:srgbClr val="F0811B"/>
                </a:solidFill>
              </a:rPr>
              <a:t>на передвижение на </a:t>
            </a:r>
            <a:r>
              <a:rPr lang="en-US" sz="2000" dirty="0">
                <a:solidFill>
                  <a:srgbClr val="F0811B"/>
                </a:solidFill>
              </a:rPr>
              <a:t>1</a:t>
            </a:r>
            <a:r>
              <a:rPr lang="ru-RU" sz="2000" dirty="0">
                <a:solidFill>
                  <a:srgbClr val="F0811B"/>
                </a:solidFill>
              </a:rPr>
              <a:t>5 %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177BE2D-9CDE-4708-893F-BE2B57C34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06"/>
          <a:stretch/>
        </p:blipFill>
        <p:spPr>
          <a:xfrm>
            <a:off x="-1458963" y="368170"/>
            <a:ext cx="10836519" cy="5978763"/>
          </a:xfrm>
          <a:prstGeom prst="rect">
            <a:avLst/>
          </a:prstGeom>
        </p:spPr>
      </p:pic>
      <p:sp>
        <p:nvSpPr>
          <p:cNvPr id="17" name="TextBox 3"/>
          <p:cNvSpPr txBox="1"/>
          <p:nvPr/>
        </p:nvSpPr>
        <p:spPr>
          <a:xfrm>
            <a:off x="9030024" y="3560716"/>
            <a:ext cx="3846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Потребность  зон ИЖС для предоставления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льготным категориям граждан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(оценка при минимально допустимой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норме ЗУ  - 5 соток), га</a:t>
            </a:r>
          </a:p>
        </p:txBody>
      </p:sp>
      <p:sp>
        <p:nvSpPr>
          <p:cNvPr id="18" name="Прямоугольник 52"/>
          <p:cNvSpPr/>
          <p:nvPr/>
        </p:nvSpPr>
        <p:spPr>
          <a:xfrm>
            <a:off x="8815504" y="4513014"/>
            <a:ext cx="166465" cy="133737"/>
          </a:xfrm>
          <a:prstGeom prst="rect">
            <a:avLst/>
          </a:prstGeom>
          <a:solidFill>
            <a:srgbClr val="F0811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3"/>
          <p:cNvSpPr txBox="1"/>
          <p:nvPr/>
        </p:nvSpPr>
        <p:spPr>
          <a:xfrm>
            <a:off x="9030024" y="4500250"/>
            <a:ext cx="3826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Резерв зон ИЖС для предоставления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спросу, га</a:t>
            </a:r>
          </a:p>
        </p:txBody>
      </p:sp>
      <p:sp>
        <p:nvSpPr>
          <p:cNvPr id="21" name="Прямоугольник 3"/>
          <p:cNvSpPr/>
          <p:nvPr/>
        </p:nvSpPr>
        <p:spPr>
          <a:xfrm>
            <a:off x="511639" y="6130017"/>
            <a:ext cx="7422559" cy="964123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 marL="177800" indent="-177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dirty="0"/>
              <a:t>Потребность зон ИЖС рассчитана по результатам материалов действующих ДТП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878339" y="238403"/>
            <a:ext cx="11703474" cy="440423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F0811B"/>
                </a:solidFill>
                <a:latin typeface="Tahoma" charset="0"/>
                <a:ea typeface="Tahoma" charset="0"/>
                <a:cs typeface="Tahoma" charset="0"/>
              </a:rPr>
              <a:t>ВЫЯВЛЕНИЕ ТЕРРИТОРИЙ ДЛЯ ИНДИВИДУАЛЬНОГО ЖИЛИЩНОГО СТРОИТЕЛЬСТВА, САДОВОДЧЕСКИХ И ОГОРОДНИЧЕСКИХ ТОВАРИЩЕСТВ</a:t>
            </a:r>
            <a:endParaRPr lang="ru-RU" sz="1800" b="1" spc="150" dirty="0">
              <a:solidFill>
                <a:srgbClr val="F0811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6975260" y="721808"/>
            <a:ext cx="5209120" cy="1422916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В результате оценки территории Нижневартовской агломерации выявлено порядка 500 га в </a:t>
            </a:r>
            <a:r>
              <a:rPr lang="ru-RU" sz="1400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г.Нижневартовске</a:t>
            </a:r>
            <a:r>
              <a:rPr lang="ru-RU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br>
              <a:rPr lang="ru-RU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ru-RU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и в радиусе 35 км от города , потенциально пригодных для формирования новых садоводческих некоммерческих товариществ</a:t>
            </a:r>
          </a:p>
        </p:txBody>
      </p:sp>
      <p:sp>
        <p:nvSpPr>
          <p:cNvPr id="29" name="TextBox 3"/>
          <p:cNvSpPr txBox="1"/>
          <p:nvPr/>
        </p:nvSpPr>
        <p:spPr>
          <a:xfrm>
            <a:off x="9009673" y="2059751"/>
            <a:ext cx="4297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Садово-огороднические товарищества, 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затапливаемые в период паводка, 1575 га</a:t>
            </a:r>
          </a:p>
        </p:txBody>
      </p:sp>
      <p:sp>
        <p:nvSpPr>
          <p:cNvPr id="34" name="TextBox 3"/>
          <p:cNvSpPr txBox="1"/>
          <p:nvPr/>
        </p:nvSpPr>
        <p:spPr>
          <a:xfrm>
            <a:off x="2328767" y="5714533"/>
            <a:ext cx="524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3 га</a:t>
            </a:r>
            <a:endParaRPr lang="ru-RU" sz="2400" b="1" dirty="0"/>
          </a:p>
        </p:txBody>
      </p:sp>
      <p:sp>
        <p:nvSpPr>
          <p:cNvPr id="47" name="TextBox 3"/>
          <p:cNvSpPr txBox="1"/>
          <p:nvPr/>
        </p:nvSpPr>
        <p:spPr>
          <a:xfrm>
            <a:off x="9030024" y="2714994"/>
            <a:ext cx="31118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Территории, потенциально пригодные для формирования новых садоводческих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огороднических товариществ, 1300 га </a:t>
            </a:r>
          </a:p>
        </p:txBody>
      </p:sp>
      <p:sp>
        <p:nvSpPr>
          <p:cNvPr id="71" name="TextBox 3"/>
          <p:cNvSpPr txBox="1"/>
          <p:nvPr/>
        </p:nvSpPr>
        <p:spPr>
          <a:xfrm>
            <a:off x="8756342" y="5081975"/>
            <a:ext cx="781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>
                <a:solidFill>
                  <a:srgbClr val="0000FF"/>
                </a:solidFill>
              </a:rPr>
              <a:t>%</a:t>
            </a:r>
          </a:p>
        </p:txBody>
      </p:sp>
      <p:sp>
        <p:nvSpPr>
          <p:cNvPr id="72" name="TextBox 3"/>
          <p:cNvSpPr txBox="1"/>
          <p:nvPr/>
        </p:nvSpPr>
        <p:spPr>
          <a:xfrm>
            <a:off x="9030024" y="5101230"/>
            <a:ext cx="3826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зон ИЖС, требуемых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предоставления льготным категориям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 в общей площади проектных </a:t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зон ИЖС</a:t>
            </a:r>
          </a:p>
        </p:txBody>
      </p:sp>
      <p:sp>
        <p:nvSpPr>
          <p:cNvPr id="74" name="TextBox 3"/>
          <p:cNvSpPr txBox="1"/>
          <p:nvPr/>
        </p:nvSpPr>
        <p:spPr>
          <a:xfrm>
            <a:off x="9030024" y="6126059"/>
            <a:ext cx="32082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Городки демографического 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будущего, 3100 га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1887168" y="5605223"/>
            <a:ext cx="1335001" cy="939678"/>
            <a:chOff x="1819274" y="2396836"/>
            <a:chExt cx="1335001" cy="939678"/>
          </a:xfrm>
        </p:grpSpPr>
        <p:graphicFrame>
          <p:nvGraphicFramePr>
            <p:cNvPr id="33" name="Диаграмма 30"/>
            <p:cNvGraphicFramePr/>
            <p:nvPr>
              <p:extLst>
                <p:ext uri="{D42A27DB-BD31-4B8C-83A1-F6EECF244321}">
                  <p14:modId xmlns:p14="http://schemas.microsoft.com/office/powerpoint/2010/main" val="2758123116"/>
                </p:ext>
              </p:extLst>
            </p:nvPr>
          </p:nvGraphicFramePr>
          <p:xfrm>
            <a:off x="1919115" y="2396836"/>
            <a:ext cx="1235160" cy="9396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8" name="TextBox 3"/>
            <p:cNvSpPr txBox="1"/>
            <p:nvPr/>
          </p:nvSpPr>
          <p:spPr>
            <a:xfrm>
              <a:off x="1819274" y="2905608"/>
              <a:ext cx="5248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/>
                <a:t>0,1 га</a:t>
              </a:r>
              <a:endParaRPr lang="ru-RU" b="1" dirty="0"/>
            </a:p>
          </p:txBody>
        </p:sp>
        <p:sp>
          <p:nvSpPr>
            <p:cNvPr id="53" name="TextBox 3"/>
            <p:cNvSpPr txBox="1"/>
            <p:nvPr/>
          </p:nvSpPr>
          <p:spPr>
            <a:xfrm>
              <a:off x="1839911" y="2506611"/>
              <a:ext cx="781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 b="1">
                  <a:solidFill>
                    <a:schemeClr val="accent2">
                      <a:lumMod val="75000"/>
                    </a:schemeClr>
                  </a:solidFill>
                </a:defRPr>
              </a:lvl1pPr>
            </a:lstStyle>
            <a:p>
              <a:r>
                <a:rPr lang="ru-RU" sz="1600" dirty="0">
                  <a:solidFill>
                    <a:srgbClr val="0000FF"/>
                  </a:solidFill>
                </a:rPr>
                <a:t>5%</a:t>
              </a: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447886" y="5535238"/>
            <a:ext cx="1270396" cy="979096"/>
            <a:chOff x="50404" y="1566926"/>
            <a:chExt cx="1455680" cy="1086818"/>
          </a:xfrm>
        </p:grpSpPr>
        <p:graphicFrame>
          <p:nvGraphicFramePr>
            <p:cNvPr id="24" name="Диаграмма 4"/>
            <p:cNvGraphicFramePr/>
            <p:nvPr>
              <p:extLst>
                <p:ext uri="{D42A27DB-BD31-4B8C-83A1-F6EECF244321}">
                  <p14:modId xmlns:p14="http://schemas.microsoft.com/office/powerpoint/2010/main" val="442729417"/>
                </p:ext>
              </p:extLst>
            </p:nvPr>
          </p:nvGraphicFramePr>
          <p:xfrm>
            <a:off x="50404" y="1566926"/>
            <a:ext cx="1348967" cy="10868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153040" y="1972934"/>
              <a:ext cx="781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 b="1">
                  <a:solidFill>
                    <a:schemeClr val="accent1">
                      <a:lumMod val="75000"/>
                    </a:schemeClr>
                  </a:solidFill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24 га</a:t>
              </a:r>
            </a:p>
          </p:txBody>
        </p:sp>
        <p:sp>
          <p:nvSpPr>
            <p:cNvPr id="26" name="TextBox 3"/>
            <p:cNvSpPr txBox="1"/>
            <p:nvPr/>
          </p:nvSpPr>
          <p:spPr>
            <a:xfrm>
              <a:off x="724888" y="1763163"/>
              <a:ext cx="781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 b="1">
                  <a:solidFill>
                    <a:schemeClr val="accent2">
                      <a:lumMod val="75000"/>
                    </a:schemeClr>
                  </a:solidFill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59 га</a:t>
              </a:r>
            </a:p>
          </p:txBody>
        </p:sp>
        <p:sp>
          <p:nvSpPr>
            <p:cNvPr id="52" name="TextBox 3"/>
            <p:cNvSpPr txBox="1"/>
            <p:nvPr/>
          </p:nvSpPr>
          <p:spPr>
            <a:xfrm>
              <a:off x="156490" y="1626249"/>
              <a:ext cx="781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 b="1">
                  <a:solidFill>
                    <a:schemeClr val="accent2">
                      <a:lumMod val="75000"/>
                    </a:schemeClr>
                  </a:solidFill>
                </a:defRPr>
              </a:lvl1pPr>
            </a:lstStyle>
            <a:p>
              <a:r>
                <a:rPr lang="ru-RU" sz="1600" dirty="0">
                  <a:solidFill>
                    <a:srgbClr val="0000FF"/>
                  </a:solidFill>
                </a:rPr>
                <a:t>29%</a:t>
              </a: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3033792" y="5527962"/>
            <a:ext cx="1283723" cy="1027103"/>
            <a:chOff x="3503955" y="634622"/>
            <a:chExt cx="1449263" cy="1079421"/>
          </a:xfrm>
        </p:grpSpPr>
        <p:graphicFrame>
          <p:nvGraphicFramePr>
            <p:cNvPr id="49" name="Диаграмма 4"/>
            <p:cNvGraphicFramePr/>
            <p:nvPr>
              <p:extLst>
                <p:ext uri="{D42A27DB-BD31-4B8C-83A1-F6EECF244321}">
                  <p14:modId xmlns:p14="http://schemas.microsoft.com/office/powerpoint/2010/main" val="3926392205"/>
                </p:ext>
              </p:extLst>
            </p:nvPr>
          </p:nvGraphicFramePr>
          <p:xfrm>
            <a:off x="3503955" y="634622"/>
            <a:ext cx="1348967" cy="10794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54" name="TextBox 3"/>
            <p:cNvSpPr txBox="1"/>
            <p:nvPr/>
          </p:nvSpPr>
          <p:spPr>
            <a:xfrm>
              <a:off x="4172022" y="686940"/>
              <a:ext cx="781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 b="1">
                  <a:solidFill>
                    <a:schemeClr val="accent2">
                      <a:lumMod val="75000"/>
                    </a:schemeClr>
                  </a:solidFill>
                </a:defRPr>
              </a:lvl1pPr>
            </a:lstStyle>
            <a:p>
              <a:r>
                <a:rPr lang="ru-RU" sz="1600" dirty="0">
                  <a:solidFill>
                    <a:srgbClr val="0000FF"/>
                  </a:solidFill>
                </a:rPr>
                <a:t>53%</a:t>
              </a:r>
            </a:p>
          </p:txBody>
        </p:sp>
        <p:sp>
          <p:nvSpPr>
            <p:cNvPr id="55" name="TextBox 3"/>
            <p:cNvSpPr txBox="1"/>
            <p:nvPr/>
          </p:nvSpPr>
          <p:spPr>
            <a:xfrm>
              <a:off x="3600449" y="814745"/>
              <a:ext cx="781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 b="1">
                  <a:solidFill>
                    <a:schemeClr val="accent2">
                      <a:lumMod val="75000"/>
                    </a:schemeClr>
                  </a:solidFill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39 га</a:t>
              </a:r>
            </a:p>
          </p:txBody>
        </p:sp>
        <p:sp>
          <p:nvSpPr>
            <p:cNvPr id="56" name="TextBox 3"/>
            <p:cNvSpPr txBox="1"/>
            <p:nvPr/>
          </p:nvSpPr>
          <p:spPr>
            <a:xfrm>
              <a:off x="4155054" y="994034"/>
              <a:ext cx="781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 b="1">
                  <a:solidFill>
                    <a:schemeClr val="accent2">
                      <a:lumMod val="75000"/>
                    </a:schemeClr>
                  </a:solidFill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34 га</a:t>
              </a: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4222919" y="5034139"/>
            <a:ext cx="1227926" cy="1515707"/>
            <a:chOff x="5187483" y="4561612"/>
            <a:chExt cx="1348967" cy="1669563"/>
          </a:xfrm>
        </p:grpSpPr>
        <p:sp>
          <p:nvSpPr>
            <p:cNvPr id="46" name="TextBox 3"/>
            <p:cNvSpPr txBox="1"/>
            <p:nvPr/>
          </p:nvSpPr>
          <p:spPr>
            <a:xfrm>
              <a:off x="5266513" y="5170650"/>
              <a:ext cx="781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002060"/>
                  </a:solidFill>
                </a:rPr>
                <a:t>110</a:t>
              </a:r>
              <a:r>
                <a:rPr lang="ru-RU" sz="14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400" b="1" dirty="0">
                  <a:solidFill>
                    <a:srgbClr val="002060"/>
                  </a:solidFill>
                </a:rPr>
                <a:t>га</a:t>
              </a:r>
              <a:endParaRPr lang="ru-RU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5187483" y="4561612"/>
              <a:ext cx="1348967" cy="1669563"/>
              <a:chOff x="3599983" y="5499773"/>
              <a:chExt cx="1348967" cy="1669563"/>
            </a:xfrm>
          </p:grpSpPr>
          <p:graphicFrame>
            <p:nvGraphicFramePr>
              <p:cNvPr id="50" name="Диаграмма 4"/>
              <p:cNvGraphicFramePr/>
              <p:nvPr>
                <p:extLst>
                  <p:ext uri="{D42A27DB-BD31-4B8C-83A1-F6EECF244321}">
                    <p14:modId xmlns:p14="http://schemas.microsoft.com/office/powerpoint/2010/main" val="800982228"/>
                  </p:ext>
                </p:extLst>
              </p:nvPr>
            </p:nvGraphicFramePr>
            <p:xfrm>
              <a:off x="3599983" y="5556860"/>
              <a:ext cx="1348967" cy="16124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45" name="TextBox 3"/>
              <p:cNvSpPr txBox="1"/>
              <p:nvPr/>
            </p:nvSpPr>
            <p:spPr>
              <a:xfrm>
                <a:off x="4167754" y="5499773"/>
                <a:ext cx="7811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solidFill>
                      <a:srgbClr val="002060"/>
                    </a:solidFill>
                  </a:rPr>
                  <a:t>119 га</a:t>
                </a:r>
                <a:endParaRPr lang="ru-RU" sz="2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0" name="TextBox 3"/>
              <p:cNvSpPr txBox="1"/>
              <p:nvPr/>
            </p:nvSpPr>
            <p:spPr>
              <a:xfrm>
                <a:off x="3684206" y="5705455"/>
                <a:ext cx="7811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400" b="1">
                    <a:solidFill>
                      <a:schemeClr val="accent2">
                        <a:lumMod val="75000"/>
                      </a:schemeClr>
                    </a:solidFill>
                  </a:defRPr>
                </a:lvl1pPr>
              </a:lstStyle>
              <a:p>
                <a:r>
                  <a:rPr lang="ru-RU" sz="1600" dirty="0">
                    <a:solidFill>
                      <a:srgbClr val="0000FF"/>
                    </a:solidFill>
                  </a:rPr>
                  <a:t>48%</a:t>
                </a:r>
              </a:p>
            </p:txBody>
          </p:sp>
        </p:grpSp>
      </p:grpSp>
      <p:grpSp>
        <p:nvGrpSpPr>
          <p:cNvPr id="69" name="Группа 68"/>
          <p:cNvGrpSpPr/>
          <p:nvPr/>
        </p:nvGrpSpPr>
        <p:grpSpPr>
          <a:xfrm>
            <a:off x="7450931" y="5102209"/>
            <a:ext cx="1194519" cy="1416301"/>
            <a:chOff x="12734279" y="4893865"/>
            <a:chExt cx="1402439" cy="1612476"/>
          </a:xfrm>
        </p:grpSpPr>
        <p:sp>
          <p:nvSpPr>
            <p:cNvPr id="64" name="TextBox 3"/>
            <p:cNvSpPr txBox="1"/>
            <p:nvPr/>
          </p:nvSpPr>
          <p:spPr>
            <a:xfrm>
              <a:off x="12845360" y="6003221"/>
              <a:ext cx="781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002060"/>
                  </a:solidFill>
                </a:rPr>
                <a:t>9</a:t>
              </a:r>
              <a:r>
                <a:rPr lang="ru-RU" sz="14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400" b="1" dirty="0">
                  <a:solidFill>
                    <a:srgbClr val="002060"/>
                  </a:solidFill>
                </a:rPr>
                <a:t>га</a:t>
              </a:r>
              <a:endParaRPr lang="ru-RU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65" name="Группа 64"/>
            <p:cNvGrpSpPr/>
            <p:nvPr/>
          </p:nvGrpSpPr>
          <p:grpSpPr>
            <a:xfrm>
              <a:off x="12734279" y="4893865"/>
              <a:ext cx="1402439" cy="1612476"/>
              <a:chOff x="3790920" y="4121310"/>
              <a:chExt cx="1402439" cy="1612476"/>
            </a:xfrm>
          </p:grpSpPr>
          <p:graphicFrame>
            <p:nvGraphicFramePr>
              <p:cNvPr id="66" name="Диаграмма 4"/>
              <p:cNvGraphicFramePr/>
              <p:nvPr>
                <p:extLst>
                  <p:ext uri="{D42A27DB-BD31-4B8C-83A1-F6EECF244321}">
                    <p14:modId xmlns:p14="http://schemas.microsoft.com/office/powerpoint/2010/main" val="68613987"/>
                  </p:ext>
                </p:extLst>
              </p:nvPr>
            </p:nvGraphicFramePr>
            <p:xfrm>
              <a:off x="3790920" y="4121310"/>
              <a:ext cx="1348967" cy="16124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67" name="TextBox 3"/>
              <p:cNvSpPr txBox="1"/>
              <p:nvPr/>
            </p:nvSpPr>
            <p:spPr>
              <a:xfrm>
                <a:off x="4412163" y="4321895"/>
                <a:ext cx="7811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solidFill>
                      <a:srgbClr val="002060"/>
                    </a:solidFill>
                  </a:rPr>
                  <a:t>146 га</a:t>
                </a:r>
                <a:endParaRPr lang="ru-RU" sz="2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8" name="TextBox 3"/>
              <p:cNvSpPr txBox="1"/>
              <p:nvPr/>
            </p:nvSpPr>
            <p:spPr>
              <a:xfrm>
                <a:off x="3893159" y="4317486"/>
                <a:ext cx="7811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400" b="1">
                    <a:solidFill>
                      <a:schemeClr val="accent2">
                        <a:lumMod val="75000"/>
                      </a:schemeClr>
                    </a:solidFill>
                  </a:defRPr>
                </a:lvl1pPr>
              </a:lstStyle>
              <a:p>
                <a:r>
                  <a:rPr lang="ru-RU" sz="1600" dirty="0">
                    <a:solidFill>
                      <a:srgbClr val="0000FF"/>
                    </a:solidFill>
                  </a:rPr>
                  <a:t>6%</a:t>
                </a:r>
              </a:p>
            </p:txBody>
          </p:sp>
        </p:grpSp>
      </p:grpSp>
      <p:grpSp>
        <p:nvGrpSpPr>
          <p:cNvPr id="81" name="Группа 80"/>
          <p:cNvGrpSpPr/>
          <p:nvPr/>
        </p:nvGrpSpPr>
        <p:grpSpPr>
          <a:xfrm>
            <a:off x="5623866" y="5360296"/>
            <a:ext cx="993751" cy="1154038"/>
            <a:chOff x="6333683" y="10223567"/>
            <a:chExt cx="993751" cy="1154038"/>
          </a:xfrm>
        </p:grpSpPr>
        <p:sp>
          <p:nvSpPr>
            <p:cNvPr id="76" name="TextBox 3"/>
            <p:cNvSpPr txBox="1"/>
            <p:nvPr/>
          </p:nvSpPr>
          <p:spPr>
            <a:xfrm>
              <a:off x="6369085" y="10959389"/>
              <a:ext cx="781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002060"/>
                  </a:solidFill>
                </a:rPr>
                <a:t>3 </a:t>
              </a:r>
              <a:r>
                <a:rPr lang="ru-RU" sz="14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ru-RU" sz="1400" b="1" dirty="0">
                  <a:solidFill>
                    <a:srgbClr val="002060"/>
                  </a:solidFill>
                </a:rPr>
                <a:t>га</a:t>
              </a:r>
              <a:endParaRPr lang="ru-RU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77" name="Группа 76"/>
            <p:cNvGrpSpPr/>
            <p:nvPr/>
          </p:nvGrpSpPr>
          <p:grpSpPr>
            <a:xfrm>
              <a:off x="6333683" y="10223567"/>
              <a:ext cx="993751" cy="1154038"/>
              <a:chOff x="2012088" y="7838475"/>
              <a:chExt cx="1348967" cy="1612475"/>
            </a:xfrm>
          </p:grpSpPr>
          <p:graphicFrame>
            <p:nvGraphicFramePr>
              <p:cNvPr id="78" name="Диаграмма 4"/>
              <p:cNvGraphicFramePr/>
              <p:nvPr>
                <p:extLst>
                  <p:ext uri="{D42A27DB-BD31-4B8C-83A1-F6EECF244321}">
                    <p14:modId xmlns:p14="http://schemas.microsoft.com/office/powerpoint/2010/main" val="3872476600"/>
                  </p:ext>
                </p:extLst>
              </p:nvPr>
            </p:nvGraphicFramePr>
            <p:xfrm>
              <a:off x="2012088" y="7838475"/>
              <a:ext cx="1348967" cy="161247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sp>
            <p:nvSpPr>
              <p:cNvPr id="79" name="TextBox 3"/>
              <p:cNvSpPr txBox="1"/>
              <p:nvPr/>
            </p:nvSpPr>
            <p:spPr>
              <a:xfrm>
                <a:off x="2559065" y="8207947"/>
                <a:ext cx="7811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solidFill>
                      <a:srgbClr val="002060"/>
                    </a:solidFill>
                  </a:rPr>
                  <a:t>56 га</a:t>
                </a:r>
                <a:endParaRPr lang="ru-RU" sz="2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0" name="TextBox 3"/>
              <p:cNvSpPr txBox="1"/>
              <p:nvPr/>
            </p:nvSpPr>
            <p:spPr>
              <a:xfrm>
                <a:off x="2088239" y="8198835"/>
                <a:ext cx="7811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400" b="1">
                    <a:solidFill>
                      <a:schemeClr val="accent2">
                        <a:lumMod val="75000"/>
                      </a:schemeClr>
                    </a:solidFill>
                  </a:defRPr>
                </a:lvl1pPr>
              </a:lstStyle>
              <a:p>
                <a:r>
                  <a:rPr lang="ru-RU" sz="1600" dirty="0">
                    <a:solidFill>
                      <a:srgbClr val="0000FF"/>
                    </a:solidFill>
                  </a:rPr>
                  <a:t>5%</a:t>
                </a:r>
              </a:p>
            </p:txBody>
          </p:sp>
        </p:grpSp>
      </p:grp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5A04529-0C8B-4472-B326-E052A32705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886" y="738680"/>
            <a:ext cx="213825" cy="34527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EC744533-110C-4A83-A96B-1DC8313E63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3259" y="1715944"/>
            <a:ext cx="213825" cy="345275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="" xmlns:a16="http://schemas.microsoft.com/office/drawing/2014/main" id="{76E4C0E1-620B-4777-9CC3-1DBB493055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9193" y="1911863"/>
            <a:ext cx="213825" cy="34527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B9657805-5DC0-4DCC-A009-150290029A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5550" y="2038051"/>
            <a:ext cx="213825" cy="34527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4D8CBF37-CE66-4910-94EE-E459AE731F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7879" y="1910544"/>
            <a:ext cx="213825" cy="34527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44F02384-5DD1-4823-B095-B02522812B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46897" y="6052076"/>
            <a:ext cx="213825" cy="345275"/>
          </a:xfrm>
          <a:prstGeom prst="rect">
            <a:avLst/>
          </a:prstGeom>
        </p:spPr>
      </p:pic>
      <p:sp>
        <p:nvSpPr>
          <p:cNvPr id="95" name="Блок-схема: ссылка на другую страницу 94">
            <a:extLst>
              <a:ext uri="{FF2B5EF4-FFF2-40B4-BE49-F238E27FC236}">
                <a16:creationId xmlns="" xmlns:a16="http://schemas.microsoft.com/office/drawing/2014/main" id="{35EF8363-71D9-44C3-9F2A-0CC26108BA00}"/>
              </a:ext>
            </a:extLst>
          </p:cNvPr>
          <p:cNvSpPr/>
          <p:nvPr/>
        </p:nvSpPr>
        <p:spPr>
          <a:xfrm rot="10800000">
            <a:off x="699039" y="1271120"/>
            <a:ext cx="168015" cy="165367"/>
          </a:xfrm>
          <a:prstGeom prst="flowChartOffpage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Блок-схема: ссылка на другую страницу 95">
            <a:extLst>
              <a:ext uri="{FF2B5EF4-FFF2-40B4-BE49-F238E27FC236}">
                <a16:creationId xmlns="" xmlns:a16="http://schemas.microsoft.com/office/drawing/2014/main" id="{C5DCCCA9-81FD-48B9-AC22-33167C2F15FB}"/>
              </a:ext>
            </a:extLst>
          </p:cNvPr>
          <p:cNvSpPr/>
          <p:nvPr/>
        </p:nvSpPr>
        <p:spPr>
          <a:xfrm rot="10800000">
            <a:off x="1772212" y="1849498"/>
            <a:ext cx="168015" cy="165367"/>
          </a:xfrm>
          <a:prstGeom prst="flowChartOffpage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Блок-схема: ссылка на другую страницу 96">
            <a:extLst>
              <a:ext uri="{FF2B5EF4-FFF2-40B4-BE49-F238E27FC236}">
                <a16:creationId xmlns="" xmlns:a16="http://schemas.microsoft.com/office/drawing/2014/main" id="{01CB4F55-7ADE-47A2-8977-962D11E178B7}"/>
              </a:ext>
            </a:extLst>
          </p:cNvPr>
          <p:cNvSpPr/>
          <p:nvPr/>
        </p:nvSpPr>
        <p:spPr>
          <a:xfrm rot="10800000">
            <a:off x="3887524" y="2531242"/>
            <a:ext cx="168015" cy="165367"/>
          </a:xfrm>
          <a:prstGeom prst="flowChartOffpage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Блок-схема: ссылка на другую страницу 97">
            <a:extLst>
              <a:ext uri="{FF2B5EF4-FFF2-40B4-BE49-F238E27FC236}">
                <a16:creationId xmlns="" xmlns:a16="http://schemas.microsoft.com/office/drawing/2014/main" id="{17177D35-13E3-4B4D-A777-95B9526E5E7C}"/>
              </a:ext>
            </a:extLst>
          </p:cNvPr>
          <p:cNvSpPr/>
          <p:nvPr/>
        </p:nvSpPr>
        <p:spPr>
          <a:xfrm rot="10800000">
            <a:off x="4664990" y="2947375"/>
            <a:ext cx="168015" cy="165367"/>
          </a:xfrm>
          <a:prstGeom prst="flowChartOffpage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Блок-схема: ссылка на другую страницу 98">
            <a:extLst>
              <a:ext uri="{FF2B5EF4-FFF2-40B4-BE49-F238E27FC236}">
                <a16:creationId xmlns="" xmlns:a16="http://schemas.microsoft.com/office/drawing/2014/main" id="{ABF03061-1A65-45E8-801E-07CBDC7878B6}"/>
              </a:ext>
            </a:extLst>
          </p:cNvPr>
          <p:cNvSpPr/>
          <p:nvPr/>
        </p:nvSpPr>
        <p:spPr>
          <a:xfrm rot="10800000">
            <a:off x="5271191" y="3149974"/>
            <a:ext cx="168015" cy="165367"/>
          </a:xfrm>
          <a:prstGeom prst="flowChartOffpage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Блок-схема: ссылка на другую страницу 99">
            <a:extLst>
              <a:ext uri="{FF2B5EF4-FFF2-40B4-BE49-F238E27FC236}">
                <a16:creationId xmlns="" xmlns:a16="http://schemas.microsoft.com/office/drawing/2014/main" id="{CB41465E-F705-4173-99B5-A0FE1C025AFF}"/>
              </a:ext>
            </a:extLst>
          </p:cNvPr>
          <p:cNvSpPr/>
          <p:nvPr/>
        </p:nvSpPr>
        <p:spPr>
          <a:xfrm rot="10800000">
            <a:off x="5786063" y="2855343"/>
            <a:ext cx="168015" cy="165367"/>
          </a:xfrm>
          <a:prstGeom prst="flowChartOffpage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Блок-схема: ссылка на другую страницу 100">
            <a:extLst>
              <a:ext uri="{FF2B5EF4-FFF2-40B4-BE49-F238E27FC236}">
                <a16:creationId xmlns="" xmlns:a16="http://schemas.microsoft.com/office/drawing/2014/main" id="{DF869424-20B1-467B-918A-8F2A0F28DF00}"/>
              </a:ext>
            </a:extLst>
          </p:cNvPr>
          <p:cNvSpPr/>
          <p:nvPr/>
        </p:nvSpPr>
        <p:spPr>
          <a:xfrm rot="10800000">
            <a:off x="5135504" y="3762400"/>
            <a:ext cx="168015" cy="165367"/>
          </a:xfrm>
          <a:prstGeom prst="flowChartOffpage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Блок-схема: ссылка на другую страницу 101">
            <a:extLst>
              <a:ext uri="{FF2B5EF4-FFF2-40B4-BE49-F238E27FC236}">
                <a16:creationId xmlns="" xmlns:a16="http://schemas.microsoft.com/office/drawing/2014/main" id="{236F0686-2642-4C34-A6C0-5CEF1E635478}"/>
              </a:ext>
            </a:extLst>
          </p:cNvPr>
          <p:cNvSpPr/>
          <p:nvPr/>
        </p:nvSpPr>
        <p:spPr>
          <a:xfrm rot="10800000">
            <a:off x="5614971" y="4025136"/>
            <a:ext cx="168015" cy="165367"/>
          </a:xfrm>
          <a:prstGeom prst="flowChartOffpage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Блок-схема: ссылка на другую страницу 102">
            <a:extLst>
              <a:ext uri="{FF2B5EF4-FFF2-40B4-BE49-F238E27FC236}">
                <a16:creationId xmlns="" xmlns:a16="http://schemas.microsoft.com/office/drawing/2014/main" id="{585C747C-6FF8-4CE5-A813-86E67AA8EC92}"/>
              </a:ext>
            </a:extLst>
          </p:cNvPr>
          <p:cNvSpPr/>
          <p:nvPr/>
        </p:nvSpPr>
        <p:spPr>
          <a:xfrm rot="10800000">
            <a:off x="6103305" y="4620261"/>
            <a:ext cx="168015" cy="165367"/>
          </a:xfrm>
          <a:prstGeom prst="flowChartOffpage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Блок-схема: ссылка на другую страницу 103">
            <a:extLst>
              <a:ext uri="{FF2B5EF4-FFF2-40B4-BE49-F238E27FC236}">
                <a16:creationId xmlns="" xmlns:a16="http://schemas.microsoft.com/office/drawing/2014/main" id="{4254611E-5A4B-4535-AF9B-06EBD12B65FA}"/>
              </a:ext>
            </a:extLst>
          </p:cNvPr>
          <p:cNvSpPr/>
          <p:nvPr/>
        </p:nvSpPr>
        <p:spPr>
          <a:xfrm rot="10800000">
            <a:off x="6928467" y="4121338"/>
            <a:ext cx="168015" cy="165367"/>
          </a:xfrm>
          <a:prstGeom prst="flowChartOffpage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Блок-схема: ссылка на другую страницу 104">
            <a:extLst>
              <a:ext uri="{FF2B5EF4-FFF2-40B4-BE49-F238E27FC236}">
                <a16:creationId xmlns="" xmlns:a16="http://schemas.microsoft.com/office/drawing/2014/main" id="{85BE3F70-527D-4653-911C-020BF1F468EA}"/>
              </a:ext>
            </a:extLst>
          </p:cNvPr>
          <p:cNvSpPr/>
          <p:nvPr/>
        </p:nvSpPr>
        <p:spPr>
          <a:xfrm rot="10800000">
            <a:off x="7731775" y="4354302"/>
            <a:ext cx="168015" cy="165367"/>
          </a:xfrm>
          <a:prstGeom prst="flowChartOffpage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Блок-схема: ссылка на другую страницу 105">
            <a:extLst>
              <a:ext uri="{FF2B5EF4-FFF2-40B4-BE49-F238E27FC236}">
                <a16:creationId xmlns="" xmlns:a16="http://schemas.microsoft.com/office/drawing/2014/main" id="{89D448FF-5E2B-4877-BCE2-C3B62F6EEAF1}"/>
              </a:ext>
            </a:extLst>
          </p:cNvPr>
          <p:cNvSpPr/>
          <p:nvPr/>
        </p:nvSpPr>
        <p:spPr>
          <a:xfrm rot="10800000">
            <a:off x="8842433" y="2808858"/>
            <a:ext cx="168015" cy="165367"/>
          </a:xfrm>
          <a:prstGeom prst="flowChartOffpageConnector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Блок-схема: ссылка на другую страницу 106">
            <a:extLst>
              <a:ext uri="{FF2B5EF4-FFF2-40B4-BE49-F238E27FC236}">
                <a16:creationId xmlns="" xmlns:a16="http://schemas.microsoft.com/office/drawing/2014/main" id="{19DC9F78-E7DE-4035-9800-63B05E21A405}"/>
              </a:ext>
            </a:extLst>
          </p:cNvPr>
          <p:cNvSpPr/>
          <p:nvPr/>
        </p:nvSpPr>
        <p:spPr>
          <a:xfrm rot="10800000">
            <a:off x="4347531" y="3597033"/>
            <a:ext cx="168015" cy="165367"/>
          </a:xfrm>
          <a:prstGeom prst="flowChartOffpage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Блок-схема: ссылка на другую страницу 107">
            <a:extLst>
              <a:ext uri="{FF2B5EF4-FFF2-40B4-BE49-F238E27FC236}">
                <a16:creationId xmlns="" xmlns:a16="http://schemas.microsoft.com/office/drawing/2014/main" id="{F8D6B766-FE47-4406-8C54-07253769E31A}"/>
              </a:ext>
            </a:extLst>
          </p:cNvPr>
          <p:cNvSpPr/>
          <p:nvPr/>
        </p:nvSpPr>
        <p:spPr>
          <a:xfrm rot="10800000">
            <a:off x="8842433" y="2077116"/>
            <a:ext cx="168015" cy="165367"/>
          </a:xfrm>
          <a:prstGeom prst="flowChartOffpage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52">
            <a:extLst>
              <a:ext uri="{FF2B5EF4-FFF2-40B4-BE49-F238E27FC236}">
                <a16:creationId xmlns="" xmlns:a16="http://schemas.microsoft.com/office/drawing/2014/main" id="{4A33E14B-B538-4494-B497-F12BAE620F4B}"/>
              </a:ext>
            </a:extLst>
          </p:cNvPr>
          <p:cNvSpPr/>
          <p:nvPr/>
        </p:nvSpPr>
        <p:spPr>
          <a:xfrm>
            <a:off x="8815504" y="3629468"/>
            <a:ext cx="166465" cy="1337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Блок-схема: ссылка на другую страницу 109">
            <a:extLst>
              <a:ext uri="{FF2B5EF4-FFF2-40B4-BE49-F238E27FC236}">
                <a16:creationId xmlns="" xmlns:a16="http://schemas.microsoft.com/office/drawing/2014/main" id="{4A13EF15-D0BC-4D10-8AEC-A012E9DBD8C2}"/>
              </a:ext>
            </a:extLst>
          </p:cNvPr>
          <p:cNvSpPr/>
          <p:nvPr/>
        </p:nvSpPr>
        <p:spPr>
          <a:xfrm rot="10800000">
            <a:off x="2951249" y="2594963"/>
            <a:ext cx="168015" cy="165367"/>
          </a:xfrm>
          <a:prstGeom prst="flowChartOffpage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2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ABF28EA-151E-405C-BC90-49EC620A5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4" y="430774"/>
            <a:ext cx="11369406" cy="687854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53139" y="-158607"/>
            <a:ext cx="12192000" cy="1216521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единой сети разнообразных и </a:t>
            </a:r>
            <a:r>
              <a:rPr lang="ru-RU" sz="1800" b="1" cap="all" dirty="0" err="1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высококомфортных</a:t>
            </a:r>
            <a:r>
              <a:rPr lang="ru-RU" sz="1800" b="1" cap="all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объектов </a:t>
            </a:r>
            <a:r>
              <a:rPr lang="ru-RU" sz="1800" b="1" cap="all" dirty="0" err="1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досуга,спорта,рекреации</a:t>
            </a:r>
            <a:r>
              <a:rPr lang="ru-RU" sz="1800" b="1" cap="all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общественных пространств</a:t>
            </a:r>
          </a:p>
        </p:txBody>
      </p:sp>
      <p:cxnSp>
        <p:nvCxnSpPr>
          <p:cNvPr id="31" name="Прямая соединительная линия 17"/>
          <p:cNvCxnSpPr/>
          <p:nvPr/>
        </p:nvCxnSpPr>
        <p:spPr>
          <a:xfrm flipV="1">
            <a:off x="9964916" y="5036084"/>
            <a:ext cx="0" cy="1569251"/>
          </a:xfrm>
          <a:prstGeom prst="line">
            <a:avLst/>
          </a:prstGeom>
          <a:ln>
            <a:solidFill>
              <a:srgbClr val="852B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4" name="Группа 53"/>
          <p:cNvGrpSpPr/>
          <p:nvPr/>
        </p:nvGrpSpPr>
        <p:grpSpPr>
          <a:xfrm>
            <a:off x="2266331" y="820497"/>
            <a:ext cx="8529139" cy="5983610"/>
            <a:chOff x="5292707" y="-316681"/>
            <a:chExt cx="5702683" cy="5983610"/>
          </a:xfrm>
          <a:noFill/>
        </p:grpSpPr>
        <p:sp>
          <p:nvSpPr>
            <p:cNvPr id="25" name="Прямоугольник 43"/>
            <p:cNvSpPr/>
            <p:nvPr/>
          </p:nvSpPr>
          <p:spPr>
            <a:xfrm>
              <a:off x="8263483" y="-316681"/>
              <a:ext cx="2731907" cy="1149921"/>
            </a:xfrm>
            <a:prstGeom prst="rect">
              <a:avLst/>
            </a:prstGeom>
            <a:grpFill/>
          </p:spPr>
          <p:txBody>
            <a:bodyPr wrap="square" lIns="36000" tIns="36000" rIns="36000" bIns="3600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Художественно-выставочный центр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Краеведческий музей (новый корпус)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Планетарий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Культурно-познавательный  комплекс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Ботанический сад (на базе кампуса)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Зоопарк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Парк культуры и отдыха на оз. </a:t>
              </a:r>
              <a:r>
                <a:rPr lang="ru-RU" sz="1000" dirty="0" err="1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Эмтор</a:t>
              </a:r>
              <a: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39" name="Прямоугольник 43"/>
            <p:cNvSpPr/>
            <p:nvPr/>
          </p:nvSpPr>
          <p:spPr>
            <a:xfrm>
              <a:off x="8263483" y="4670896"/>
              <a:ext cx="2485148" cy="996033"/>
            </a:xfrm>
            <a:prstGeom prst="rect">
              <a:avLst/>
            </a:prstGeom>
            <a:grpFill/>
          </p:spPr>
          <p:txBody>
            <a:bodyPr wrap="square" lIns="36000" tIns="36000" rIns="36000" bIns="3600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Многофункциональный спортивно - зрелищный </a:t>
              </a:r>
              <a:b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комплекс на 5000 зрителей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Ледовая арена для хоккея с шайбой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Дрифт-парк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Аквапарк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sz="1000" dirty="0">
                <a:solidFill>
                  <a:srgbClr val="6B3F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Прямоугольник 43"/>
            <p:cNvSpPr/>
            <p:nvPr/>
          </p:nvSpPr>
          <p:spPr>
            <a:xfrm>
              <a:off x="5292707" y="3456457"/>
              <a:ext cx="3158234" cy="1365365"/>
            </a:xfrm>
            <a:prstGeom prst="rect">
              <a:avLst/>
            </a:prstGeom>
            <a:grpFill/>
          </p:spPr>
          <p:txBody>
            <a:bodyPr wrap="square" lIns="36000" tIns="36000" rIns="36000" bIns="3600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Кампус Нижневартовского государственного университета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Детский технопарк «</a:t>
              </a:r>
              <a:r>
                <a:rPr lang="ru-RU" sz="1050" dirty="0" err="1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Кванториум</a:t>
              </a:r>
              <a:r>
                <a:rPr lang="ru-RU" sz="105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»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Центр опережающей  профессиональной подготовки </a:t>
              </a:r>
              <a:br>
                <a:rPr lang="ru-RU" sz="105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05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 профориентации 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Центр повышения квалификации по социальным специальностям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5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Центр экологического воспитания и просвещения </a:t>
              </a:r>
              <a:br>
                <a:rPr lang="ru-RU" sz="105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05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 базе проектируемого лесопарка на оз. </a:t>
              </a:r>
              <a:r>
                <a:rPr lang="ru-RU" sz="1050" dirty="0" err="1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Эмтор</a:t>
              </a:r>
              <a:r>
                <a:rPr lang="ru-RU" sz="105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lang="ru-RU" sz="105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050" dirty="0">
                  <a:solidFill>
                    <a:srgbClr val="6B3F1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(спортивно-образовательный лагерь)  </a:t>
              </a:r>
            </a:p>
          </p:txBody>
        </p:sp>
      </p:grpSp>
      <p:sp>
        <p:nvSpPr>
          <p:cNvPr id="42" name="Прямоугольник 43"/>
          <p:cNvSpPr/>
          <p:nvPr/>
        </p:nvSpPr>
        <p:spPr>
          <a:xfrm>
            <a:off x="9949720" y="5808074"/>
            <a:ext cx="501087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852B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опережающей  </a:t>
            </a:r>
            <a:br>
              <a:rPr lang="ru-RU" sz="1000" dirty="0">
                <a:solidFill>
                  <a:srgbClr val="852B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dirty="0">
                <a:solidFill>
                  <a:srgbClr val="852B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профессиональной </a:t>
            </a:r>
            <a:br>
              <a:rPr lang="ru-RU" sz="1000" dirty="0">
                <a:solidFill>
                  <a:srgbClr val="852B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dirty="0">
                <a:solidFill>
                  <a:srgbClr val="852B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подготовки и профориентации 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852B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Детский центр иностранных </a:t>
            </a:r>
            <a:br>
              <a:rPr lang="ru-RU" sz="1000" dirty="0">
                <a:solidFill>
                  <a:srgbClr val="852B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dirty="0">
                <a:solidFill>
                  <a:srgbClr val="852B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языков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9949721" y="5497339"/>
            <a:ext cx="501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852B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Парк зимних видов спорта, </a:t>
            </a:r>
            <a:br>
              <a:rPr lang="ru-RU" sz="1000" dirty="0">
                <a:solidFill>
                  <a:srgbClr val="852B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dirty="0">
                <a:solidFill>
                  <a:srgbClr val="852B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авиа-парк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9183746" y="4055853"/>
            <a:ext cx="10937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D6490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Экстрим-парк</a:t>
            </a:r>
          </a:p>
        </p:txBody>
      </p:sp>
      <p:grpSp>
        <p:nvGrpSpPr>
          <p:cNvPr id="53" name="Группа 52"/>
          <p:cNvGrpSpPr/>
          <p:nvPr/>
        </p:nvGrpSpPr>
        <p:grpSpPr>
          <a:xfrm>
            <a:off x="3144640" y="1131425"/>
            <a:ext cx="3055703" cy="627115"/>
            <a:chOff x="3098877" y="1882482"/>
            <a:chExt cx="3463378" cy="405420"/>
          </a:xfrm>
        </p:grpSpPr>
        <p:sp>
          <p:nvSpPr>
            <p:cNvPr id="43" name="Прямоугольник 43"/>
            <p:cNvSpPr/>
            <p:nvPr/>
          </p:nvSpPr>
          <p:spPr>
            <a:xfrm>
              <a:off x="3098877" y="2029237"/>
              <a:ext cx="3463378" cy="258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A75F4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Детский спортивный центр: футбол, теннис (спортивно-образовательный лагерь)</a:t>
              </a:r>
            </a:p>
          </p:txBody>
        </p:sp>
        <p:sp>
          <p:nvSpPr>
            <p:cNvPr id="49" name="Прямоугольник 10"/>
            <p:cNvSpPr/>
            <p:nvPr/>
          </p:nvSpPr>
          <p:spPr>
            <a:xfrm>
              <a:off x="3098877" y="1882482"/>
              <a:ext cx="2664000" cy="162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A75F4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Парк зимних видов спорта</a:t>
              </a: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37276" y="2473053"/>
            <a:ext cx="4249315" cy="1324058"/>
            <a:chOff x="1382473" y="3344641"/>
            <a:chExt cx="3058342" cy="1324058"/>
          </a:xfrm>
        </p:grpSpPr>
        <p:sp>
          <p:nvSpPr>
            <p:cNvPr id="41" name="Прямоугольник 43"/>
            <p:cNvSpPr/>
            <p:nvPr/>
          </p:nvSpPr>
          <p:spPr>
            <a:xfrm>
              <a:off x="1383417" y="3806925"/>
              <a:ext cx="3057396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CC6F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Центр опережающей  профессиональной подготовки и профориентации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CC6F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Детский творческий центр: литературный, музыкальный, художественный, танцевальный (спортивно-образовательный лагерь) </a:t>
              </a:r>
            </a:p>
          </p:txBody>
        </p:sp>
        <p:sp>
          <p:nvSpPr>
            <p:cNvPr id="48" name="Прямоугольник 14"/>
            <p:cNvSpPr/>
            <p:nvPr/>
          </p:nvSpPr>
          <p:spPr>
            <a:xfrm>
              <a:off x="1383419" y="3344641"/>
              <a:ext cx="30573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 err="1">
                  <a:solidFill>
                    <a:srgbClr val="CC6F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Скейт</a:t>
              </a:r>
              <a:r>
                <a:rPr lang="ru-RU" sz="1000" dirty="0">
                  <a:solidFill>
                    <a:srgbClr val="CC6F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-парк, роллер-парк</a:t>
              </a:r>
            </a:p>
          </p:txBody>
        </p:sp>
        <p:sp>
          <p:nvSpPr>
            <p:cNvPr id="51" name="Прямоугольник 15"/>
            <p:cNvSpPr/>
            <p:nvPr/>
          </p:nvSpPr>
          <p:spPr>
            <a:xfrm>
              <a:off x="1382473" y="3557642"/>
              <a:ext cx="305739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CC6F3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Детский санаторий «Жемчужина» </a:t>
              </a:r>
            </a:p>
          </p:txBody>
        </p:sp>
      </p:grpSp>
      <p:cxnSp>
        <p:nvCxnSpPr>
          <p:cNvPr id="28" name="Прямая соединительная линия 14"/>
          <p:cNvCxnSpPr>
            <a:cxnSpLocks/>
          </p:cNvCxnSpPr>
          <p:nvPr/>
        </p:nvCxnSpPr>
        <p:spPr>
          <a:xfrm flipV="1">
            <a:off x="231203" y="2932275"/>
            <a:ext cx="4723569" cy="3922"/>
          </a:xfrm>
          <a:prstGeom prst="line">
            <a:avLst/>
          </a:prstGeom>
          <a:ln>
            <a:solidFill>
              <a:srgbClr val="CC6F3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18"/>
          <p:cNvCxnSpPr>
            <a:cxnSpLocks/>
          </p:cNvCxnSpPr>
          <p:nvPr/>
        </p:nvCxnSpPr>
        <p:spPr>
          <a:xfrm flipV="1">
            <a:off x="6648682" y="883615"/>
            <a:ext cx="0" cy="5677990"/>
          </a:xfrm>
          <a:prstGeom prst="line">
            <a:avLst/>
          </a:prstGeom>
          <a:ln>
            <a:solidFill>
              <a:srgbClr val="6B3F1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14"/>
          <p:cNvCxnSpPr>
            <a:cxnSpLocks/>
          </p:cNvCxnSpPr>
          <p:nvPr/>
        </p:nvCxnSpPr>
        <p:spPr>
          <a:xfrm>
            <a:off x="7906747" y="3529248"/>
            <a:ext cx="4085948" cy="0"/>
          </a:xfrm>
          <a:prstGeom prst="line">
            <a:avLst/>
          </a:prstGeom>
          <a:ln>
            <a:solidFill>
              <a:srgbClr val="D64907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Прямоугольник 43"/>
          <p:cNvSpPr/>
          <p:nvPr/>
        </p:nvSpPr>
        <p:spPr>
          <a:xfrm>
            <a:off x="9180194" y="3541704"/>
            <a:ext cx="30224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D6490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Детский туристический центр (модернизации детского оздоровительного лагеря «Лесная сказка»)</a:t>
            </a:r>
          </a:p>
        </p:txBody>
      </p:sp>
      <p:sp>
        <p:nvSpPr>
          <p:cNvPr id="61" name="Прямоугольник 43"/>
          <p:cNvSpPr/>
          <p:nvPr/>
        </p:nvSpPr>
        <p:spPr>
          <a:xfrm>
            <a:off x="9183746" y="3121001"/>
            <a:ext cx="30224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 err="1">
                <a:solidFill>
                  <a:srgbClr val="D6490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Ип</a:t>
            </a:r>
            <a:r>
              <a:rPr lang="x-none" sz="1000" dirty="0">
                <a:solidFill>
                  <a:srgbClr val="D6490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подром</a:t>
            </a:r>
            <a:endParaRPr lang="ru-RU" sz="1000" dirty="0">
              <a:solidFill>
                <a:srgbClr val="D6490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D6490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</a:t>
            </a:r>
            <a:r>
              <a:rPr lang="x-none" sz="1000" dirty="0">
                <a:solidFill>
                  <a:srgbClr val="D6490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</a:t>
            </a:r>
            <a:r>
              <a:rPr lang="ru-RU" sz="1000" dirty="0">
                <a:solidFill>
                  <a:srgbClr val="D6490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</a:t>
            </a:r>
            <a:r>
              <a:rPr lang="x-none" sz="1000" dirty="0">
                <a:solidFill>
                  <a:srgbClr val="D6490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отдыха на оз. Савкино и оз. Долгое</a:t>
            </a:r>
            <a:endParaRPr lang="ru-RU" sz="1000" dirty="0">
              <a:solidFill>
                <a:srgbClr val="D6490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Прямая соединительная линия 14">
            <a:extLst>
              <a:ext uri="{FF2B5EF4-FFF2-40B4-BE49-F238E27FC236}">
                <a16:creationId xmlns="" xmlns:a16="http://schemas.microsoft.com/office/drawing/2014/main" id="{72564C98-E0A3-4EBB-8710-D2CA30122F6B}"/>
              </a:ext>
            </a:extLst>
          </p:cNvPr>
          <p:cNvCxnSpPr>
            <a:cxnSpLocks/>
          </p:cNvCxnSpPr>
          <p:nvPr/>
        </p:nvCxnSpPr>
        <p:spPr>
          <a:xfrm>
            <a:off x="2404903" y="1394828"/>
            <a:ext cx="1916575" cy="0"/>
          </a:xfrm>
          <a:prstGeom prst="line">
            <a:avLst/>
          </a:prstGeom>
          <a:ln>
            <a:solidFill>
              <a:srgbClr val="A75F4A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18"/>
          <p:cNvCxnSpPr>
            <a:cxnSpLocks/>
          </p:cNvCxnSpPr>
          <p:nvPr/>
        </p:nvCxnSpPr>
        <p:spPr>
          <a:xfrm flipV="1">
            <a:off x="2266331" y="4938939"/>
            <a:ext cx="4382351" cy="8390"/>
          </a:xfrm>
          <a:prstGeom prst="line">
            <a:avLst/>
          </a:prstGeom>
          <a:ln>
            <a:solidFill>
              <a:srgbClr val="6B3F1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89"/>
          <a:stretch/>
        </p:blipFill>
        <p:spPr>
          <a:xfrm>
            <a:off x="11711419" y="6391443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7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636"/>
    </mc:Choice>
    <mc:Fallback xmlns="">
      <p:transition advTm="363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6" y="1"/>
            <a:ext cx="11597743" cy="68579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4" b="71354"/>
          <a:stretch/>
        </p:blipFill>
        <p:spPr>
          <a:xfrm>
            <a:off x="4914803" y="5444195"/>
            <a:ext cx="7000243" cy="1401106"/>
          </a:xfrm>
          <a:prstGeom prst="rect">
            <a:avLst/>
          </a:prstGeom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1563129" y="26110"/>
            <a:ext cx="10628871" cy="533561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100000">
                <a:srgbClr val="D1E5D9"/>
              </a:gs>
            </a:gsLst>
            <a:lin ang="0" scaled="0"/>
          </a:gradFill>
        </p:spPr>
        <p:txBody>
          <a:bodyPr vert="horz" lIns="72000" tIns="72000" rIns="468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lvl="1" algn="r"/>
            <a:r>
              <a:rPr lang="ru-RU" sz="2400" dirty="0">
                <a:solidFill>
                  <a:srgbClr val="006666"/>
                </a:solidFill>
                <a:latin typeface="Impact" panose="020B0806030902050204" pitchFamily="34" charset="0"/>
              </a:rPr>
              <a:t>ПЕРСПЕКТИВЫ НИЖНЕВАРТОВСКОЙ АГЛОМЕРАЦИИ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231">
            <a:off x="2709895" y="584641"/>
            <a:ext cx="4947719" cy="562815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0"/>
          <a:stretch/>
        </p:blipFill>
        <p:spPr>
          <a:xfrm>
            <a:off x="3423802" y="1424524"/>
            <a:ext cx="3939542" cy="416738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41" y="3184151"/>
            <a:ext cx="3554805" cy="2737517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8685930" y="2393861"/>
            <a:ext cx="308697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Зоны городской агломерации по </a:t>
            </a:r>
            <a:r>
              <a:rPr lang="ru-RU" dirty="0">
                <a:solidFill>
                  <a:schemeClr val="bg1"/>
                </a:solidFill>
                <a:latin typeface="Impact" panose="020B080603090205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затратам времени, необходимого для поездки в центр (или центры) </a:t>
            </a: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агломерации.</a:t>
            </a:r>
          </a:p>
          <a:p>
            <a:pPr algn="r"/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1,5 - 2 часа </a:t>
            </a:r>
          </a:p>
          <a:p>
            <a:pPr algn="r"/>
            <a:r>
              <a:rPr lang="ru-RU" sz="2000" dirty="0" smtClean="0">
                <a:solidFill>
                  <a:srgbClr val="CC000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1 час </a:t>
            </a:r>
            <a:endParaRPr lang="ru-RU" sz="2000" dirty="0">
              <a:solidFill>
                <a:srgbClr val="CC0000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9322603" y="4927994"/>
            <a:ext cx="2614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u="sng" dirty="0" smtClean="0">
                <a:solidFill>
                  <a:schemeClr val="bg1"/>
                </a:solidFill>
                <a:latin typeface="Impact" panose="020B0806030902050204" pitchFamily="34" charset="0"/>
              </a:rPr>
              <a:t>Существующие дороги </a:t>
            </a:r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: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Железная дорога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81" y="923193"/>
            <a:ext cx="10659008" cy="568037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8" y="1051064"/>
            <a:ext cx="11088587" cy="54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636"/>
    </mc:Choice>
    <mc:Fallback xmlns="">
      <p:transition advTm="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5" y="1016311"/>
            <a:ext cx="10541913" cy="541222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34608" y="429467"/>
            <a:ext cx="12192000" cy="440423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cap="all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условий для создания новых разнообразных </a:t>
            </a:r>
            <a:br>
              <a:rPr lang="ru-RU" sz="1800" b="1" cap="all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cap="all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высокопроизводительных рабочих мест</a:t>
            </a:r>
          </a:p>
          <a:p>
            <a:pPr algn="l"/>
            <a:endParaRPr lang="ru-RU" sz="1800" b="1" cap="all" spc="150" dirty="0">
              <a:solidFill>
                <a:srgbClr val="F0811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5" y="4832662"/>
            <a:ext cx="2857200" cy="1370091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9FC383FB-6429-4BFF-9803-67713EC77A3A}"/>
              </a:ext>
            </a:extLst>
          </p:cNvPr>
          <p:cNvGrpSpPr/>
          <p:nvPr/>
        </p:nvGrpSpPr>
        <p:grpSpPr>
          <a:xfrm>
            <a:off x="1362362" y="1339702"/>
            <a:ext cx="9078810" cy="4502813"/>
            <a:chOff x="1268083" y="1224951"/>
            <a:chExt cx="9929003" cy="4924483"/>
          </a:xfrm>
          <a:solidFill>
            <a:srgbClr val="FF0000"/>
          </a:solidFill>
        </p:grpSpPr>
        <p:sp>
          <p:nvSpPr>
            <p:cNvPr id="14" name="Овал 13">
              <a:extLst>
                <a:ext uri="{FF2B5EF4-FFF2-40B4-BE49-F238E27FC236}">
                  <a16:creationId xmlns="" xmlns:a16="http://schemas.microsoft.com/office/drawing/2014/main" id="{EBEBE934-F3A7-4BD7-8297-28CA81109968}"/>
                </a:ext>
              </a:extLst>
            </p:cNvPr>
            <p:cNvSpPr/>
            <p:nvPr/>
          </p:nvSpPr>
          <p:spPr>
            <a:xfrm>
              <a:off x="1268083" y="1224951"/>
              <a:ext cx="189781" cy="18978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="" xmlns:a16="http://schemas.microsoft.com/office/drawing/2014/main" id="{95D2CB9E-CA4D-4AE3-91C1-5BEBDC7F464F}"/>
                </a:ext>
              </a:extLst>
            </p:cNvPr>
            <p:cNvSpPr/>
            <p:nvPr/>
          </p:nvSpPr>
          <p:spPr>
            <a:xfrm>
              <a:off x="4925683" y="3290977"/>
              <a:ext cx="189781" cy="18978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="" xmlns:a16="http://schemas.microsoft.com/office/drawing/2014/main" id="{00F4EFC1-9E47-47B6-8291-814DB144A322}"/>
                </a:ext>
              </a:extLst>
            </p:cNvPr>
            <p:cNvSpPr/>
            <p:nvPr/>
          </p:nvSpPr>
          <p:spPr>
            <a:xfrm>
              <a:off x="6754483" y="4136366"/>
              <a:ext cx="254480" cy="25448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678CDD23-CD51-4F1C-8676-1A65FE8C741B}"/>
                </a:ext>
              </a:extLst>
            </p:cNvPr>
            <p:cNvSpPr/>
            <p:nvPr/>
          </p:nvSpPr>
          <p:spPr>
            <a:xfrm>
              <a:off x="11007305" y="5959653"/>
              <a:ext cx="189781" cy="18978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E5B7E1F7-2EEA-4C59-ADBF-3AA67732D65E}"/>
              </a:ext>
            </a:extLst>
          </p:cNvPr>
          <p:cNvSpPr/>
          <p:nvPr/>
        </p:nvSpPr>
        <p:spPr>
          <a:xfrm>
            <a:off x="8783196" y="2819856"/>
            <a:ext cx="149868" cy="1498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45FC2ECD-5B14-4C11-A323-D78A9E5DDC90}"/>
              </a:ext>
            </a:extLst>
          </p:cNvPr>
          <p:cNvSpPr/>
          <p:nvPr/>
        </p:nvSpPr>
        <p:spPr>
          <a:xfrm>
            <a:off x="7823287" y="3830687"/>
            <a:ext cx="149868" cy="1498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B92E5E4A-0C61-4464-BEEE-F9C47922FB04}"/>
              </a:ext>
            </a:extLst>
          </p:cNvPr>
          <p:cNvSpPr/>
          <p:nvPr/>
        </p:nvSpPr>
        <p:spPr>
          <a:xfrm>
            <a:off x="3732633" y="2753662"/>
            <a:ext cx="149868" cy="1498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9A26B222-8FFB-4EC5-80B7-BB37BD221E12}"/>
              </a:ext>
            </a:extLst>
          </p:cNvPr>
          <p:cNvSpPr/>
          <p:nvPr/>
        </p:nvSpPr>
        <p:spPr>
          <a:xfrm>
            <a:off x="4292316" y="2228275"/>
            <a:ext cx="149868" cy="1498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636"/>
    </mc:Choice>
    <mc:Fallback xmlns="">
      <p:transition advTm="363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822552" y="185095"/>
            <a:ext cx="11215588" cy="440423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 СОЗДАНИЯ</a:t>
            </a:r>
            <a:r>
              <a:rPr lang="en-US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АВТОНОМНОЙ НЕКОММЕРЧЕСКОЙ ОРГАНИЗАЦИИ «ДИРЕКЦИЯ НИЖНЕВАРТОВСКОЙ АГЛОМЕРАЦИИ»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 flipH="1">
            <a:off x="167884" y="736838"/>
            <a:ext cx="5800726" cy="408764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1400" b="1"/>
            </a:lvl1pPr>
          </a:lstStyle>
          <a:p>
            <a:pPr algn="just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ДЕЙСТВИЯ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25540" y="1145296"/>
            <a:ext cx="5537951" cy="10896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Подписание Соглашения </a:t>
            </a:r>
            <a:r>
              <a:rPr lang="ru-RU" b="0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создании Нижневартовской агломерации муниципальными образованиями, входящими </a:t>
            </a:r>
            <a:br>
              <a:rPr lang="ru-RU" b="0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0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состав агломерации, и Ханты-Мансийским автономным округом-Югрой . 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225539" y="2338818"/>
            <a:ext cx="5537951" cy="1338994"/>
          </a:xfrm>
          <a:prstGeom prst="rect">
            <a:avLst/>
          </a:prstGeom>
          <a:solidFill>
            <a:srgbClr val="F0811B"/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1400" b="1"/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соглашении определяются:</a:t>
            </a:r>
          </a:p>
          <a:p>
            <a:pPr marL="447675" indent="-28575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2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участники агломерации</a:t>
            </a:r>
          </a:p>
          <a:p>
            <a:pPr marL="447675" indent="-28575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2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и основные задачи создания агломерации</a:t>
            </a:r>
          </a:p>
          <a:p>
            <a:pPr marL="447675" indent="-28575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2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механизмы реализации</a:t>
            </a:r>
          </a:p>
          <a:p>
            <a:pPr marL="447675" indent="-28575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2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 действия соглашения</a:t>
            </a:r>
          </a:p>
          <a:p>
            <a:pPr marL="447675" indent="-28575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2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предусматривается создание Координационного совета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225540" y="4676775"/>
            <a:ext cx="5537951" cy="8936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AutoNum type="arabicPeriod"/>
              <a:defRPr sz="1400" b="1" spc="1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indent="0" algn="l">
              <a:buNone/>
            </a:pPr>
            <a:r>
              <a:rPr lang="ru-RU" spc="0" dirty="0"/>
              <a:t>Учреждение специального органа управления агломерацией </a:t>
            </a:r>
            <a:r>
              <a:rPr lang="ru-RU" b="0" spc="0" dirty="0"/>
              <a:t>- Автономная некоммерческая организация «Дирекция Нижневартовской агломерации».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225539" y="5674300"/>
            <a:ext cx="5523798" cy="935182"/>
          </a:xfrm>
          <a:prstGeom prst="rect">
            <a:avLst/>
          </a:prstGeom>
          <a:solidFill>
            <a:srgbClr val="F0811B"/>
          </a:solidFill>
        </p:spPr>
        <p:txBody>
          <a:bodyPr vert="horz" lIns="72000" tIns="72000" rIns="72000" bIns="7200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Учредители: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муниципальные образования, входящие в состав агломерации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Ханты-Мансийский автономный округ-Югра 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 flipH="1">
            <a:off x="6302491" y="736532"/>
            <a:ext cx="5800726" cy="408764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1400" b="1"/>
            </a:lvl1pPr>
          </a:lstStyle>
          <a:p>
            <a:pPr algn="just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ДОКУМЕНТЫ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6372225" y="1103734"/>
            <a:ext cx="5537951" cy="5285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1400" b="1" spc="1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pc="0" dirty="0"/>
              <a:t>Соглашение </a:t>
            </a:r>
            <a:r>
              <a:rPr lang="ru-RU" b="0" spc="0" dirty="0"/>
              <a:t>о создании и развитии </a:t>
            </a:r>
            <a:br>
              <a:rPr lang="ru-RU" b="0" spc="0" dirty="0"/>
            </a:br>
            <a:r>
              <a:rPr lang="ru-RU" b="0" spc="0" dirty="0" err="1"/>
              <a:t>Нижневартовской</a:t>
            </a:r>
            <a:r>
              <a:rPr lang="ru-RU" b="0" spc="0" dirty="0"/>
              <a:t> агломерации</a:t>
            </a: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6335161" y="3523378"/>
            <a:ext cx="5537951" cy="5285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1400" b="1" spc="1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pc="0" dirty="0"/>
              <a:t>Положение о Координационном совете </a:t>
            </a:r>
            <a:r>
              <a:rPr lang="ru-RU" b="0" spc="0" dirty="0"/>
              <a:t>по развитию Нижневартовской агломерации</a:t>
            </a:r>
            <a:endParaRPr lang="ru-RU" b="0" spc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11385" y="3896738"/>
            <a:ext cx="5537951" cy="5611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marL="342900" indent="-342900" algn="just">
              <a:lnSpc>
                <a:spcPct val="90000"/>
              </a:lnSpc>
              <a:spcBef>
                <a:spcPct val="0"/>
              </a:spcBef>
              <a:buAutoNum type="arabicPeriod"/>
              <a:defRPr sz="1400" b="1" spc="1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indent="0" algn="l">
              <a:buNone/>
            </a:pPr>
            <a:r>
              <a:rPr lang="ru-RU" spc="0" dirty="0"/>
              <a:t>Создание Координационного совета </a:t>
            </a:r>
            <a:r>
              <a:rPr lang="ru-RU" b="0" spc="0" dirty="0"/>
              <a:t>по развитию Нижневартовской агломерации</a:t>
            </a:r>
            <a:endParaRPr lang="ru-RU" b="0" spc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6372224" y="6080977"/>
            <a:ext cx="5537951" cy="5285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1400" b="1" spc="1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pc="0" dirty="0"/>
              <a:t>Устав АНО «Дирекция Нижневартовской агломерации»</a:t>
            </a:r>
            <a:endParaRPr lang="ru-RU" spc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022" y="1713375"/>
            <a:ext cx="2605569" cy="1662332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795" y="1739735"/>
            <a:ext cx="2521122" cy="1638176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022" y="4178008"/>
            <a:ext cx="2605569" cy="179547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4795" y="4178008"/>
            <a:ext cx="2568317" cy="179547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5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6">
        <p:fade/>
      </p:transition>
    </mc:Choice>
    <mc:Fallback xmlns="">
      <p:transition spd="med" advTm="3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Заголовок 1"/>
          <p:cNvSpPr txBox="1">
            <a:spLocks noGrp="1"/>
          </p:cNvSpPr>
          <p:nvPr>
            <p:ph type="title"/>
          </p:nvPr>
        </p:nvSpPr>
        <p:spPr>
          <a:xfrm>
            <a:off x="853139" y="123207"/>
            <a:ext cx="11630654" cy="681144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ПЕРВООЧЕРЕДНЫЕ МЕРОПРИЯТИЯ ПО РАЗВИТИЮ НИЖНЕВАРТОВСКОЙ АГЛОМЕРАЦИИ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66" y="903823"/>
            <a:ext cx="1155704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542925">
              <a:buSzPct val="120000"/>
            </a:pPr>
            <a:r>
              <a:rPr lang="ru-RU" sz="20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   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Подписание соглашения о Создании автономной некоммерческой организации </a:t>
            </a:r>
            <a:b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«Дирекция Нижневартовской агломерации»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«Дирекции»)</a:t>
            </a:r>
          </a:p>
          <a:p>
            <a:pPr marL="542925" indent="-542925">
              <a:buSzPct val="120000"/>
              <a:buFont typeface="+mj-lt"/>
              <a:buAutoNum type="arabicPeriod"/>
            </a:pPr>
            <a:endParaRPr lang="ru-RU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SzPct val="120000"/>
            </a:pPr>
            <a:r>
              <a:rPr lang="ru-RU" sz="20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  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рекомендаций «Дирекции» для ХМАО-Югры</a:t>
            </a:r>
          </a:p>
          <a:p>
            <a:pPr marL="885825" indent="-342900"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Признание объектов агломерационного значения объектами регионального </a:t>
            </a:r>
            <a:b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значения путем внесения соответствующих изменений в РНГП ХМАО-Югры</a:t>
            </a:r>
          </a:p>
          <a:p>
            <a:pPr marL="885825" indent="-342900"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СТП ХМАО-Югры</a:t>
            </a:r>
          </a:p>
          <a:p>
            <a:pPr marL="885825" indent="-342900"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госпрограммы ХМАО-Югры</a:t>
            </a:r>
          </a:p>
          <a:p>
            <a:pPr>
              <a:buSzPct val="120000"/>
            </a:pPr>
            <a:endParaRPr lang="ru-RU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2925" indent="-542925">
              <a:buSzPct val="120000"/>
            </a:pPr>
            <a:r>
              <a:rPr lang="ru-RU" sz="20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   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рекомендаций «Дирекции» для Нижневартовского района </a:t>
            </a:r>
            <a:b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входящих в его состав МО в части:</a:t>
            </a:r>
          </a:p>
          <a:p>
            <a:pPr marL="885825" indent="-342900"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документы стратегического планирования</a:t>
            </a:r>
          </a:p>
          <a:p>
            <a:pPr marL="885825" indent="-342900"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СТП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Нижневартовского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района</a:t>
            </a:r>
          </a:p>
          <a:p>
            <a:pPr marL="542925" indent="-542925">
              <a:buSzPct val="120000"/>
              <a:buFont typeface="+mj-lt"/>
              <a:buAutoNum type="arabicPeriod"/>
            </a:pPr>
            <a:endParaRPr lang="ru-RU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SzPct val="120000"/>
            </a:pPr>
            <a:r>
              <a:rPr lang="ru-RU" sz="20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   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рекомендаций «Дирекции» для ГО (Нижневартовск, Лангепас, Мегион) в части:</a:t>
            </a:r>
          </a:p>
          <a:p>
            <a:pPr marL="828675" indent="-285750"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документы стратегического планирования</a:t>
            </a:r>
          </a:p>
          <a:p>
            <a:pPr marL="828675" indent="-285750"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ДТП</a:t>
            </a:r>
          </a:p>
          <a:p>
            <a:pPr>
              <a:buSzPct val="120000"/>
            </a:pPr>
            <a:endParaRPr lang="ru-RU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SzPct val="120000"/>
            </a:pPr>
            <a:r>
              <a:rPr lang="ru-RU" sz="20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   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рекомендаций «Дирекции» для ГО Стрежевой Томской области в части:</a:t>
            </a:r>
          </a:p>
          <a:p>
            <a:pPr marL="828675" indent="-285750">
              <a:buSzPct val="12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Принятия участия в усилении агломерационных связей за счет создания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разнофункциональных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востребованных объектов досуга, спорта, рекреации и общественных пространств</a:t>
            </a:r>
          </a:p>
          <a:p>
            <a:pPr marL="342900" indent="-342900">
              <a:buSzPct val="120000"/>
              <a:buFont typeface="+mj-lt"/>
              <a:buAutoNum type="arabicPeriod"/>
            </a:pPr>
            <a:endParaRPr lang="ru-RU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1763" y="1279222"/>
            <a:ext cx="10515600" cy="519829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ru-RU" sz="18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ЦЕЛИ: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Выявление целей и задач формализации Нижневартовской агломерации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вопросов 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агломерационного значения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ru-RU" sz="18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8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ЗАДАЧИ КОНЦЕПЦИИ:</a:t>
            </a:r>
          </a:p>
          <a:p>
            <a:pPr marL="265113" indent="-265113">
              <a:buClr>
                <a:schemeClr val="tx1"/>
              </a:buClr>
              <a:buNone/>
            </a:pP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 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Выявить общие проблемы для всех населенных пунктов агломерации</a:t>
            </a:r>
          </a:p>
          <a:p>
            <a:pPr marL="265113" indent="-265113">
              <a:buClr>
                <a:schemeClr val="tx1"/>
              </a:buClr>
              <a:buNone/>
            </a:pP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Определить приоритеты развития агломерации по конкретным направлениям</a:t>
            </a:r>
            <a:b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(жилищное строительство, образование, комфортная среда, культура, спорт, рекреация, </a:t>
            </a:r>
            <a:r>
              <a:rPr lang="en-US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малого и среднего бизнеса), целевые показатели развития и сроки их достижения</a:t>
            </a:r>
          </a:p>
          <a:p>
            <a:pPr marL="265113" indent="-265113">
              <a:buClr>
                <a:schemeClr val="tx1"/>
              </a:buClr>
              <a:buNone/>
            </a:pP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 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Выбрать оптимальный организационно-правовой механизм управления агломерацией </a:t>
            </a:r>
            <a:b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согласования действий органов государственной власти и местного самоуправления</a:t>
            </a:r>
          </a:p>
          <a:p>
            <a:pPr marL="265113" indent="-265113">
              <a:buClr>
                <a:schemeClr val="tx1"/>
              </a:buClr>
              <a:buNone/>
            </a:pP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 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Составить рекомендации для органов государственной власти ХМАО–Югры по внесению </a:t>
            </a:r>
            <a:b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измененийв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РНГП в части перечня объектов регионального (агломерационного) значения </a:t>
            </a:r>
            <a:b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 региональную СТП</a:t>
            </a:r>
          </a:p>
          <a:p>
            <a:pPr marL="265113" indent="-265113">
              <a:buClr>
                <a:schemeClr val="tx1"/>
              </a:buClr>
              <a:buNone/>
            </a:pP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 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Подготовить перечень мероприятий для ОМСУ по комплексному социально-экономическому </a:t>
            </a:r>
            <a:b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пространственному развитию агломерации в разрезе населенных пунктов и выявленных </a:t>
            </a:r>
            <a:r>
              <a:rPr lang="en-US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межселенных территорий,  а также в части внесения изменений в документы стратегического </a:t>
            </a:r>
            <a:b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территориального планирования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41763" y="380487"/>
            <a:ext cx="10770848" cy="506823"/>
          </a:xfrm>
          <a:prstGeom prst="rect">
            <a:avLst/>
          </a:prstGeom>
          <a:noFill/>
        </p:spPr>
        <p:txBody>
          <a:bodyPr vert="horz" lIns="72000" tIns="72000" rIns="684000" bIns="72000" rtlCol="0" anchor="t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ЦЕЛИ И ЗАДАЧИ РАЗВИТИЯ АГЛОМЕРАЦИИ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260D51E-7EEB-416A-BA86-9B356F78E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-2756581" y="2628990"/>
            <a:ext cx="6858000" cy="160002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6AE506D-0391-422B-9788-1EE540E30FA6}"/>
              </a:ext>
            </a:extLst>
          </p:cNvPr>
          <p:cNvSpPr/>
          <p:nvPr/>
        </p:nvSpPr>
        <p:spPr>
          <a:xfrm>
            <a:off x="1311315" y="-1"/>
            <a:ext cx="405614" cy="6858001"/>
          </a:xfrm>
          <a:prstGeom prst="rect">
            <a:avLst/>
          </a:prstGeom>
          <a:solidFill>
            <a:srgbClr val="039FE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6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09368" y="872420"/>
            <a:ext cx="99158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Признание объектов агломерационного значения объектами регионального значения путем внесения соответствующих изменений в РНГП ХМАО-Югры</a:t>
            </a:r>
          </a:p>
          <a:p>
            <a:pPr marL="361950" indent="-361950">
              <a:buFont typeface="Arial" charset="0"/>
              <a:buChar char="•"/>
            </a:pPr>
            <a:endParaRPr lang="ru-RU" sz="1600" dirty="0">
              <a:solidFill>
                <a:srgbClr val="002060"/>
              </a:solidFill>
              <a:latin typeface="Tahoma" charset="0"/>
              <a:ea typeface="Tahoma" charset="0"/>
              <a:cs typeface="Tahoma" charset="0"/>
            </a:endParaRPr>
          </a:p>
          <a:p>
            <a:pPr marL="361950" indent="-361950"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Внесение изменений в СТП ХМАО-Югры</a:t>
            </a:r>
          </a:p>
          <a:p>
            <a:pPr marL="361950" indent="-361950">
              <a:buFont typeface="Arial" charset="0"/>
              <a:buChar char="•"/>
            </a:pPr>
            <a:endParaRPr lang="ru-RU" sz="1600" dirty="0">
              <a:solidFill>
                <a:srgbClr val="002060"/>
              </a:solidFill>
              <a:latin typeface="Tahoma" charset="0"/>
              <a:ea typeface="Tahoma" charset="0"/>
              <a:cs typeface="Tahoma" charset="0"/>
            </a:endParaRPr>
          </a:p>
          <a:p>
            <a:pPr marL="361950" indent="-361950">
              <a:buFont typeface="Arial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Внесение изменений в госпрограммы ХМАО-Югры: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09368" y="400641"/>
            <a:ext cx="788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рекомендаций «Дирекции» для ХМАО-Югры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2766751-8397-4613-A173-3F2F7661E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53"/>
          <a:stretch/>
        </p:blipFill>
        <p:spPr>
          <a:xfrm rot="16200000" flipH="1">
            <a:off x="-1783646" y="3474334"/>
            <a:ext cx="5167312" cy="16000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518606F-4070-49FA-AA82-AF8EEA987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29" y="193141"/>
            <a:ext cx="1077197" cy="124775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6BC51FE-E90C-4810-ACDA-6E6B55763877}"/>
              </a:ext>
            </a:extLst>
          </p:cNvPr>
          <p:cNvSpPr/>
          <p:nvPr/>
        </p:nvSpPr>
        <p:spPr>
          <a:xfrm>
            <a:off x="2473842" y="2575305"/>
            <a:ext cx="8084288" cy="667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программа Ханты-Мансийского автономного округа - Югры «Культурное пространство», утвержденная постановлением Правительства Ханты-Мансийского автономного округа – Югры №341-п </a:t>
            </a:r>
            <a:br>
              <a:rPr lang="ru-RU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05.10.2018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3AC58A3-C58F-4F1A-B92F-CAE8E50B4E1C}"/>
              </a:ext>
            </a:extLst>
          </p:cNvPr>
          <p:cNvSpPr/>
          <p:nvPr/>
        </p:nvSpPr>
        <p:spPr>
          <a:xfrm>
            <a:off x="2473842" y="3340589"/>
            <a:ext cx="7882270" cy="667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программа Ханты-Мансийского автономного округа - Югры «Развитие образования», утвержденная постановлением Правительства Ханты-Мансийского автономного округа – Югры №338-п </a:t>
            </a:r>
            <a:br>
              <a:rPr lang="ru-RU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05.10.2018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2FEA997-E77F-4807-97DF-850F43F2BDA0}"/>
              </a:ext>
            </a:extLst>
          </p:cNvPr>
          <p:cNvSpPr/>
          <p:nvPr/>
        </p:nvSpPr>
        <p:spPr>
          <a:xfrm>
            <a:off x="2473842" y="4093233"/>
            <a:ext cx="8626549" cy="667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Ханты-Мансийского автономного округа - Югры «Развитие физической культуры </a:t>
            </a:r>
            <a:br>
              <a:rPr lang="ru-RU" sz="12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ru-RU" sz="12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и спорта», утвержденная постановлением Правительства Ханты-Мансийского автономного округа – Югры №342-п </a:t>
            </a:r>
            <a:br>
              <a:rPr lang="ru-RU" sz="12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ru-RU" sz="12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от 05.10.2018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E714135-10D5-44BF-9858-F202E7A52F4E}"/>
              </a:ext>
            </a:extLst>
          </p:cNvPr>
          <p:cNvSpPr/>
          <p:nvPr/>
        </p:nvSpPr>
        <p:spPr>
          <a:xfrm>
            <a:off x="2473843" y="4836522"/>
            <a:ext cx="8626548" cy="469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программа Ханты-Мансийского автономного округа - Югры «Современное здравоохранение», утвержденная постановлением Правительства Ханты-Мансийского автономного округа – Югры №337-п от 05.10.2018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A635C62E-DBA1-4316-8703-56CD9691021B}"/>
              </a:ext>
            </a:extLst>
          </p:cNvPr>
          <p:cNvSpPr/>
          <p:nvPr/>
        </p:nvSpPr>
        <p:spPr>
          <a:xfrm>
            <a:off x="2473842" y="5484764"/>
            <a:ext cx="8796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программа Ханты-Мансийского автономного округа - Югры «Развитие жилищной сферы», утвержденная постановлением Правительства Ханты-Мансийского автономного округа – Югры №346-п от 05.10.2018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3833B722-CFDF-46C3-8CDC-9F5A8FE0AF66}"/>
              </a:ext>
            </a:extLst>
          </p:cNvPr>
          <p:cNvSpPr/>
          <p:nvPr/>
        </p:nvSpPr>
        <p:spPr>
          <a:xfrm>
            <a:off x="2473842" y="6058442"/>
            <a:ext cx="9328298" cy="469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программа Ханты-Мансийского автономного округа - Югры «Современная транспортная система», утвержденная постановлением Правительства Ханты-Мансийского автономного округа – Югры №354-п от 05.10.2018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1894257" y="264513"/>
            <a:ext cx="8586788" cy="368809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СТП, РНГП </a:t>
            </a:r>
            <a:b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ГОСПРОГРАММЫ ХМАО-ЮГРЫ</a:t>
            </a:r>
          </a:p>
        </p:txBody>
      </p:sp>
      <p:sp>
        <p:nvSpPr>
          <p:cNvPr id="19" name="Прямоугольник 1"/>
          <p:cNvSpPr/>
          <p:nvPr/>
        </p:nvSpPr>
        <p:spPr>
          <a:xfrm>
            <a:off x="1894257" y="841308"/>
            <a:ext cx="10184330" cy="5765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программа Ханты-Мансийского автономного округа - Югры «Культурное пространство», утвержденная постановлением Правительства Ханты-Мансийского автономного округа – Югры №341-п от 05.10.2018</a:t>
            </a:r>
          </a:p>
          <a:p>
            <a:pPr marR="36195">
              <a:lnSpc>
                <a:spcPct val="107000"/>
              </a:lnSpc>
              <a:spcAft>
                <a:spcPts val="0"/>
              </a:spcAft>
            </a:pPr>
            <a:endParaRPr lang="ru-RU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36195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объектов:</a:t>
            </a:r>
          </a:p>
          <a:p>
            <a:pPr marR="36195" algn="just">
              <a:lnSpc>
                <a:spcPct val="107000"/>
              </a:lnSpc>
              <a:spcAft>
                <a:spcPts val="0"/>
              </a:spcAft>
            </a:pPr>
            <a:endParaRPr lang="ru-RU" sz="1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3619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г. Нижневартовск</a:t>
            </a:r>
          </a:p>
          <a:p>
            <a:pPr marL="355600" marR="36195" lvl="0" indent="-1778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художественно-выставочный комплекс (художественный музей)</a:t>
            </a:r>
          </a:p>
          <a:p>
            <a:pPr marL="355600" marR="36195" lvl="0" indent="-1778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краеведческий музей (новый корпус)</a:t>
            </a:r>
          </a:p>
          <a:p>
            <a:pPr marL="355600" marR="36195" lvl="0" indent="-1778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многофункциональный спортивно - зрелищный комплекс на 5000 мест</a:t>
            </a:r>
          </a:p>
          <a:p>
            <a:pPr marL="355600" marR="36195" lvl="0" indent="-1778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планетарий</a:t>
            </a:r>
          </a:p>
          <a:p>
            <a:pPr marL="355600" marR="36195" lvl="0" indent="-1778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культурно-познавательный комплекс (городской научно-выставочный парк)</a:t>
            </a:r>
          </a:p>
          <a:p>
            <a:pPr marL="355600" marR="36195" lvl="0" indent="-1778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зоопарк</a:t>
            </a:r>
          </a:p>
          <a:p>
            <a:pPr marL="355600" marR="36195" lvl="0" indent="-1778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ботанический сад</a:t>
            </a:r>
          </a:p>
          <a:p>
            <a:pPr marL="355600" marR="36195" lvl="0" indent="-1778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парк культуры и отдыха на оз.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Эмтор</a:t>
            </a:r>
            <a:endParaRPr lang="ru-RU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marR="36195" lvl="0" indent="-1778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многофункциональный молодежный центр</a:t>
            </a:r>
          </a:p>
          <a:p>
            <a:pPr marR="3619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в </a:t>
            </a:r>
            <a:r>
              <a:rPr lang="ru-RU" sz="1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пгт</a:t>
            </a: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Излучинск</a:t>
            </a:r>
            <a:endParaRPr lang="ru-RU" sz="1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marR="36195" indent="-1778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многофункциональный молодежный центр </a:t>
            </a:r>
          </a:p>
          <a:p>
            <a:pPr marR="36195"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г. </a:t>
            </a:r>
            <a:r>
              <a:rPr lang="ru-RU" sz="1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Мегион</a:t>
            </a:r>
            <a:endParaRPr lang="ru-RU" sz="1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marR="36195" lvl="0" indent="-1778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многофункциональный молодежный центр </a:t>
            </a:r>
          </a:p>
          <a:p>
            <a:pPr marR="3619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г. </a:t>
            </a:r>
            <a:r>
              <a:rPr lang="ru-RU" sz="1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Лангепас</a:t>
            </a:r>
            <a:endParaRPr lang="ru-RU" sz="1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marR="36195" indent="-889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многофункциональный молодежный центр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1AB9D07-162B-48BB-91ED-D15D84F5A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-2628990" y="2628990"/>
            <a:ext cx="6858000" cy="16000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E1620DD-4E63-413B-B065-1C40B9428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4" y="633323"/>
            <a:ext cx="1354966" cy="13549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6">
        <p:fade/>
      </p:transition>
    </mc:Choice>
    <mc:Fallback xmlns="">
      <p:transition spd="med" advTm="3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94257" y="859163"/>
            <a:ext cx="9939780" cy="5400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>
              <a:lnSpc>
                <a:spcPct val="107000"/>
              </a:lnSpc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программа Ханты-Мансийского автономного округа - Югры «Развитие образования», утвержденная постановлением Правительства Ханты-Мансийского автономного округа – Югры №338-п от 05.10.2018</a:t>
            </a:r>
          </a:p>
          <a:p>
            <a:pPr marR="36195" algn="just">
              <a:lnSpc>
                <a:spcPct val="107000"/>
              </a:lnSpc>
            </a:pPr>
            <a:endParaRPr lang="ru-RU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36195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объектов:</a:t>
            </a:r>
          </a:p>
          <a:p>
            <a:pPr marR="36195" algn="just">
              <a:lnSpc>
                <a:spcPct val="107000"/>
              </a:lnSpc>
              <a:spcAft>
                <a:spcPts val="0"/>
              </a:spcAft>
            </a:pPr>
            <a:endParaRPr lang="ru-RU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3619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г. Нижневартовске</a:t>
            </a:r>
          </a:p>
          <a:p>
            <a:pPr marL="304800" marR="36195" indent="-1270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кампус НВГУ</a:t>
            </a:r>
          </a:p>
          <a:p>
            <a:pPr marL="304800" marR="36195" indent="-1270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повышения квалификации по социальным специальностям (на базе кампуса)</a:t>
            </a:r>
          </a:p>
          <a:p>
            <a:pPr marL="304800" marR="36195" indent="-1270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опережающей  профессиональной подготовки и профориентации</a:t>
            </a:r>
          </a:p>
          <a:p>
            <a:pPr marL="304800" marR="36195" indent="-1270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спортивно-образовательный лагерь (центр экологического воспитания </a:t>
            </a:r>
            <a:b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просвещения на базе проектируемого лесопарка на оз. </a:t>
            </a:r>
            <a:r>
              <a:rPr lang="ru-RU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Эмтор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04800" marR="36195" indent="-127000">
              <a:lnSpc>
                <a:spcPct val="107000"/>
              </a:lnSpc>
              <a:buFont typeface="Arial" charset="0"/>
              <a:buChar char="•"/>
            </a:pPr>
            <a:endParaRPr lang="ru-RU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3619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г. </a:t>
            </a:r>
            <a:r>
              <a:rPr lang="ru-RU" sz="1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Мегионе</a:t>
            </a:r>
            <a:endParaRPr lang="ru-RU" sz="1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04800" marR="36195" lvl="0" indent="-1270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опережающей  профессиональной подготовки и профориентации  </a:t>
            </a:r>
          </a:p>
          <a:p>
            <a:pPr marL="304800" marR="36195" lvl="0" indent="-1270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спортивно-образовательный лагерь (детский творческий центр: литературный, </a:t>
            </a:r>
            <a:b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музыкальный, художественный, танцевальный) </a:t>
            </a:r>
          </a:p>
          <a:p>
            <a:pPr marL="304800" marR="36195" lvl="0" indent="-1270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endParaRPr lang="ru-RU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3619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в г. </a:t>
            </a:r>
            <a:r>
              <a:rPr lang="ru-RU" sz="1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Лангепасе</a:t>
            </a:r>
            <a:endParaRPr lang="ru-RU" sz="1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04800" marR="36195" indent="-1778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спортивно-образовательный лагерь (детский спортивный центр: футбол, теннис)</a:t>
            </a:r>
            <a:endParaRPr lang="ru-RU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D22B594-5AB7-4606-B4A1-EAE356A77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-2756581" y="2628990"/>
            <a:ext cx="6858000" cy="16000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58E9E4A-EF88-4597-A2AF-38F4AFAD2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322"/>
            <a:ext cx="1265276" cy="1266496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E3E048F5-8449-4777-914E-36CD481DBB2B}"/>
              </a:ext>
            </a:extLst>
          </p:cNvPr>
          <p:cNvSpPr txBox="1">
            <a:spLocks/>
          </p:cNvSpPr>
          <p:nvPr/>
        </p:nvSpPr>
        <p:spPr>
          <a:xfrm>
            <a:off x="1894257" y="264513"/>
            <a:ext cx="8586788" cy="368809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СТП, РНГП </a:t>
            </a:r>
            <a:b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ГОСПРОГРАММЫ ХМАО-ЮГРЫ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2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83654" y="847476"/>
            <a:ext cx="10550730" cy="5733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Государственная программа Ханты-Мансийского автономного округа - Югры </a:t>
            </a:r>
            <a:br>
              <a:rPr lang="ru-RU" sz="1600" b="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ru-RU" sz="1600" b="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«Развитие физической культуры и спорта», утвержденная постановлением </a:t>
            </a:r>
            <a:br>
              <a:rPr lang="ru-RU" sz="1600" b="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ru-RU" sz="1600" b="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Правительства Ханты-Мансийского автономного округа – Югры №342-п от 05.10.2018</a:t>
            </a:r>
          </a:p>
          <a:p>
            <a:pPr marR="36195">
              <a:lnSpc>
                <a:spcPct val="107000"/>
              </a:lnSpc>
              <a:spcAft>
                <a:spcPts val="0"/>
              </a:spcAft>
            </a:pPr>
            <a:endParaRPr lang="en-US" sz="1600" b="1" dirty="0">
              <a:solidFill>
                <a:srgbClr val="002060"/>
              </a:solidFill>
              <a:latin typeface="Tahoma" charset="0"/>
              <a:ea typeface="Tahoma" charset="0"/>
              <a:cs typeface="Tahoma" charset="0"/>
            </a:endParaRPr>
          </a:p>
          <a:p>
            <a:pPr marR="36195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Строительство объектов:</a:t>
            </a:r>
          </a:p>
          <a:p>
            <a:pPr marR="36195">
              <a:lnSpc>
                <a:spcPct val="107000"/>
              </a:lnSpc>
              <a:spcAft>
                <a:spcPts val="0"/>
              </a:spcAft>
            </a:pPr>
            <a:endParaRPr lang="ru-RU" sz="1600" b="1" dirty="0">
              <a:solidFill>
                <a:srgbClr val="002060"/>
              </a:solidFill>
              <a:latin typeface="Tahoma" charset="0"/>
              <a:ea typeface="Tahoma" charset="0"/>
              <a:cs typeface="Tahoma" charset="0"/>
            </a:endParaRPr>
          </a:p>
          <a:p>
            <a:pPr marR="36195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в г. Нижневартовск</a:t>
            </a:r>
          </a:p>
          <a:p>
            <a:pPr marL="355600" marR="36195" indent="-2286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многофункциональный спортивно - зрелищный комплекс</a:t>
            </a:r>
          </a:p>
          <a:p>
            <a:pPr marL="355600" marR="36195" indent="-2286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тренировочная ледовая арена для хоккея с шайбой</a:t>
            </a:r>
          </a:p>
          <a:p>
            <a:pPr marL="355600" marR="36195" indent="-2286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спортивно-досуговый комплекс со SPA-центром (с бассейном)</a:t>
            </a:r>
          </a:p>
          <a:p>
            <a:pPr marL="355600" marR="36195" indent="-2286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центр боевых искусств</a:t>
            </a:r>
          </a:p>
          <a:p>
            <a:pPr marL="355600" marR="36195" indent="-2286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аквапарк</a:t>
            </a:r>
          </a:p>
          <a:p>
            <a:pPr marL="355600" marR="36195" indent="-2286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тематический спортивный парк (дрифт-парк)</a:t>
            </a:r>
          </a:p>
          <a:p>
            <a:pPr marR="36195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в г. </a:t>
            </a:r>
            <a:r>
              <a:rPr lang="ru-RU" sz="1400" b="1" dirty="0" err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Мегион</a:t>
            </a:r>
            <a:endParaRPr lang="ru-RU" sz="1400" b="1" dirty="0">
              <a:solidFill>
                <a:srgbClr val="002060"/>
              </a:solidFill>
              <a:latin typeface="Tahoma" charset="0"/>
              <a:ea typeface="Tahoma" charset="0"/>
              <a:cs typeface="Tahoma" charset="0"/>
            </a:endParaRPr>
          </a:p>
          <a:p>
            <a:pPr marL="355600" marR="36195" lvl="0" indent="-1778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тематический спортивный парк (скейт-парк, роллер-парк)</a:t>
            </a:r>
          </a:p>
          <a:p>
            <a:pPr marR="36195">
              <a:lnSpc>
                <a:spcPct val="107000"/>
              </a:lnSpc>
            </a:pPr>
            <a:r>
              <a:rPr lang="ru-RU" sz="1400" b="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в г. Лангепас</a:t>
            </a:r>
          </a:p>
          <a:p>
            <a:pPr marL="393700" marR="36195" lvl="0" indent="-2159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спортивно-досуговый комплекс (с бассейном)</a:t>
            </a:r>
          </a:p>
          <a:p>
            <a:pPr marL="393700" marR="36195" lvl="0" indent="-215900">
              <a:lnSpc>
                <a:spcPct val="107000"/>
              </a:lnSpc>
              <a:spcAft>
                <a:spcPts val="0"/>
              </a:spcAft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тематический спортивный парк (парк зимних видов спорта)</a:t>
            </a:r>
          </a:p>
          <a:p>
            <a:pPr marR="36195">
              <a:lnSpc>
                <a:spcPct val="107000"/>
              </a:lnSpc>
            </a:pPr>
            <a:r>
              <a:rPr lang="ru-RU" sz="1400" b="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в </a:t>
            </a:r>
            <a:r>
              <a:rPr lang="ru-RU" sz="1400" b="1" dirty="0" err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пгт</a:t>
            </a:r>
            <a:r>
              <a:rPr lang="ru-RU" sz="1400" b="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ru-RU" sz="1400" b="1" dirty="0" err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Излучинск</a:t>
            </a:r>
            <a:endParaRPr lang="ru-RU" sz="1400" b="1" dirty="0">
              <a:solidFill>
                <a:srgbClr val="002060"/>
              </a:solidFill>
              <a:latin typeface="Tahoma" charset="0"/>
              <a:ea typeface="Tahoma" charset="0"/>
              <a:cs typeface="Tahoma" charset="0"/>
            </a:endParaRPr>
          </a:p>
          <a:p>
            <a:pPr marL="355600" marR="36195" indent="-1778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модернизация функционирующего оздоровительного лагеря</a:t>
            </a:r>
          </a:p>
          <a:p>
            <a:pPr marL="355600" marR="36195" indent="-177800">
              <a:lnSpc>
                <a:spcPct val="107000"/>
              </a:lnSpc>
              <a:buFont typeface="Arial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тематический спортивный парк (экстрим-парк)</a:t>
            </a:r>
            <a:endParaRPr lang="en-US" sz="1600" dirty="0">
              <a:solidFill>
                <a:srgbClr val="002060"/>
              </a:solidFill>
              <a:latin typeface="Tahoma" charset="0"/>
              <a:ea typeface="Tahoma" charset="0"/>
              <a:cs typeface="Tahoma" charset="0"/>
            </a:endParaRPr>
          </a:p>
          <a:p>
            <a:pPr marR="36195"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059DBE1-E906-4FEE-BF48-5994DD265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-2756581" y="2628990"/>
            <a:ext cx="6858000" cy="16000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C1B1E55-3AA9-49D3-847F-A611A2E9D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32" y="686659"/>
            <a:ext cx="1354802" cy="135480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CD756212-DD01-4253-B642-8C4F8D11BE4A}"/>
              </a:ext>
            </a:extLst>
          </p:cNvPr>
          <p:cNvSpPr txBox="1">
            <a:spLocks/>
          </p:cNvSpPr>
          <p:nvPr/>
        </p:nvSpPr>
        <p:spPr>
          <a:xfrm>
            <a:off x="1894257" y="264513"/>
            <a:ext cx="8586788" cy="368809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СТП, РНГП </a:t>
            </a:r>
            <a:b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ГОСПРОГРАММЫ ХМАО-ЮГРЫ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13532" y="1106333"/>
            <a:ext cx="9841770" cy="1745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программа Ханты-Мансийского автономного округа - Югры «Современное здравоохранение», утвержденная постановлением Правительства </a:t>
            </a:r>
            <a:b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Ханты-Мансийского автономного округа – Югры №337-п от 05.10.2018</a:t>
            </a:r>
          </a:p>
          <a:p>
            <a:pPr marR="36195">
              <a:lnSpc>
                <a:spcPct val="107000"/>
              </a:lnSpc>
              <a:spcAft>
                <a:spcPts val="0"/>
              </a:spcAft>
            </a:pPr>
            <a:endParaRPr lang="en-US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36195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объектов:</a:t>
            </a:r>
          </a:p>
          <a:p>
            <a:pPr marR="36195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детский санаторий «Жемчужина» в г. </a:t>
            </a:r>
            <a:r>
              <a:rPr lang="ru-RU" sz="1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Мегион</a:t>
            </a:r>
            <a:endParaRPr lang="ru-RU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13532" y="3379030"/>
            <a:ext cx="9728700" cy="2372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Государственная программа Ханты-Мансийского автономного округа - Югры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«Развитие жилищной сферы», утвержденная постановлением Правительства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Ханты-Мансийского автономного округа – Югры №346-п от 05.10.2018 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pPr marL="215900" marR="36195" indent="-177800">
              <a:lnSpc>
                <a:spcPct val="107000"/>
              </a:lnSpc>
              <a:buFont typeface="Arial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Подготовка градостроительной документации для городков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демографического будущего</a:t>
            </a:r>
          </a:p>
          <a:p>
            <a:pPr marL="215900" marR="36195" indent="-177800">
              <a:lnSpc>
                <a:spcPct val="107000"/>
              </a:lnSpc>
              <a:buFont typeface="Arial" charset="0"/>
              <a:buChar char="•"/>
            </a:pPr>
            <a:endParaRPr lang="ru-RU" dirty="0">
              <a:solidFill>
                <a:srgbClr val="002060"/>
              </a:solidFill>
            </a:endParaRPr>
          </a:p>
          <a:p>
            <a:pPr marL="215900" marR="36195" indent="-177800">
              <a:lnSpc>
                <a:spcPct val="107000"/>
              </a:lnSpc>
              <a:buFont typeface="Arial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Разработка программ реновации территорий населенных пунктов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BFAB391-31C3-405D-AF42-F4A5C7F9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-2756581" y="2628990"/>
            <a:ext cx="6858000" cy="16000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E0A7B39-84F7-4D42-8159-477F208B5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" y="808075"/>
            <a:ext cx="1304295" cy="13042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D41B2F4-8CFA-4839-AE46-ADDAD92C4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19504"/>
            <a:ext cx="1304295" cy="1309966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94BB204B-9B3B-4206-BAC0-58ABB5637A54}"/>
              </a:ext>
            </a:extLst>
          </p:cNvPr>
          <p:cNvSpPr txBox="1">
            <a:spLocks/>
          </p:cNvSpPr>
          <p:nvPr/>
        </p:nvSpPr>
        <p:spPr>
          <a:xfrm>
            <a:off x="1894257" y="264513"/>
            <a:ext cx="8586788" cy="368809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СТП, РНГП </a:t>
            </a:r>
            <a:b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ГОСПРОГРАММЫ ХМАО-ЮГРЫ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64677" y="1182593"/>
            <a:ext cx="9320774" cy="2766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программа Ханты-Мансийского автономного округа - Югры «Современная транспортная система», утвержденная постановлением Правительства Ханты-Мансийского автономного округа – Югры №354-п </a:t>
            </a:r>
            <a:b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05.10.2018</a:t>
            </a:r>
          </a:p>
          <a:p>
            <a:pPr marR="36195">
              <a:lnSpc>
                <a:spcPct val="107000"/>
              </a:lnSpc>
              <a:spcAft>
                <a:spcPts val="0"/>
              </a:spcAft>
            </a:pP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5113" marR="36195" lvl="0" indent="-265113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Реконструкция дополнительных участков автомобильной дороги общего пользования регионального значения г. Сургут- г. Нижневартовск</a:t>
            </a:r>
          </a:p>
          <a:p>
            <a:pPr marL="265113" marR="36195" lvl="0" indent="-265113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5113" marR="36195" lvl="0" indent="-265113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комплексной схемы обслуживания населения общественным транспортом </a:t>
            </a:r>
            <a:b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территории агломерации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40C118A-AE82-46CC-8CBF-75AD0A7CC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-2756581" y="2628990"/>
            <a:ext cx="6858000" cy="16000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BCE48B6-7F17-48FC-980C-BE13DE29C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4370"/>
            <a:ext cx="1303658" cy="130365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10B6D575-71A1-4D25-A7BC-B148F734048D}"/>
              </a:ext>
            </a:extLst>
          </p:cNvPr>
          <p:cNvSpPr txBox="1">
            <a:spLocks/>
          </p:cNvSpPr>
          <p:nvPr/>
        </p:nvSpPr>
        <p:spPr>
          <a:xfrm>
            <a:off x="1894257" y="264513"/>
            <a:ext cx="8586788" cy="368809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СТП, РНГП </a:t>
            </a:r>
            <a:b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ГОСПРОГРАММЫ ХМАО-ЮГРЫ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3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057"/>
            <a:ext cx="12192000" cy="3531944"/>
          </a:xfrm>
          <a:prstGeom prst="rect">
            <a:avLst/>
          </a:prstGeom>
          <a:solidFill>
            <a:srgbClr val="F0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Заголовок 1"/>
          <p:cNvSpPr txBox="1">
            <a:spLocks noGrp="1"/>
          </p:cNvSpPr>
          <p:nvPr>
            <p:ph type="title"/>
          </p:nvPr>
        </p:nvSpPr>
        <p:spPr>
          <a:xfrm>
            <a:off x="206820" y="99871"/>
            <a:ext cx="6848450" cy="681144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ЭФФЕКТЫ РАЗВИТИЯ АГЛОМЕРАЦИИ </a:t>
            </a:r>
          </a:p>
        </p:txBody>
      </p:sp>
      <p:sp>
        <p:nvSpPr>
          <p:cNvPr id="30" name="TextBox 30"/>
          <p:cNvSpPr txBox="1"/>
          <p:nvPr/>
        </p:nvSpPr>
        <p:spPr>
          <a:xfrm flipH="1">
            <a:off x="7184173" y="2394041"/>
            <a:ext cx="4827100" cy="386503"/>
          </a:xfrm>
          <a:prstGeom prst="roundRect">
            <a:avLst>
              <a:gd name="adj" fmla="val 0"/>
            </a:avLst>
          </a:prstGeom>
          <a:noFill/>
        </p:spPr>
        <p:txBody>
          <a:bodyPr vert="horz" lIns="72000" tIns="72000" rIns="72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z="1600" dirty="0"/>
              <a:t>Сокращение времени на передвижение </a:t>
            </a:r>
            <a:br>
              <a:rPr lang="ru-RU" sz="1600" dirty="0"/>
            </a:br>
            <a:r>
              <a:rPr lang="ru-RU" sz="1600" dirty="0"/>
              <a:t>на </a:t>
            </a:r>
            <a:r>
              <a:rPr lang="en-US" sz="1600" dirty="0"/>
              <a:t>1</a:t>
            </a:r>
            <a:r>
              <a:rPr lang="ru-RU" sz="1600" dirty="0"/>
              <a:t>5 %</a:t>
            </a:r>
          </a:p>
        </p:txBody>
      </p:sp>
      <p:sp>
        <p:nvSpPr>
          <p:cNvPr id="31" name="TextBox 45"/>
          <p:cNvSpPr txBox="1"/>
          <p:nvPr/>
        </p:nvSpPr>
        <p:spPr>
          <a:xfrm>
            <a:off x="1157320" y="896200"/>
            <a:ext cx="4962528" cy="874556"/>
          </a:xfrm>
          <a:prstGeom prst="roundRect">
            <a:avLst>
              <a:gd name="adj" fmla="val 0"/>
            </a:avLst>
          </a:prstGeom>
          <a:noFill/>
        </p:spPr>
        <p:txBody>
          <a:bodyPr vert="horz" lIns="72000" tIns="72000" rIns="72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z="1600" dirty="0"/>
              <a:t>Экономия бюджетных средств в результате создания межмуниципальных инфраструктурных объектов около 10 %</a:t>
            </a:r>
          </a:p>
        </p:txBody>
      </p:sp>
      <p:sp>
        <p:nvSpPr>
          <p:cNvPr id="84" name="TextBox 71"/>
          <p:cNvSpPr txBox="1"/>
          <p:nvPr/>
        </p:nvSpPr>
        <p:spPr>
          <a:xfrm flipH="1">
            <a:off x="7184173" y="875055"/>
            <a:ext cx="4989427" cy="988168"/>
          </a:xfrm>
          <a:prstGeom prst="roundRect">
            <a:avLst>
              <a:gd name="adj" fmla="val 0"/>
            </a:avLst>
          </a:prstGeom>
          <a:noFill/>
        </p:spPr>
        <p:txBody>
          <a:bodyPr vert="horz" lIns="72000" tIns="72000" rIns="72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z="1600" dirty="0"/>
              <a:t>Увеличение обеспеченности жителей агломерации объектами досуга, спорта, </a:t>
            </a:r>
            <a:r>
              <a:rPr lang="ru-RU" sz="1600" dirty="0" err="1"/>
              <a:t>рекреациии</a:t>
            </a:r>
            <a:r>
              <a:rPr lang="ru-RU" sz="1600" dirty="0"/>
              <a:t> общественными пространствами</a:t>
            </a:r>
          </a:p>
        </p:txBody>
      </p:sp>
      <p:sp>
        <p:nvSpPr>
          <p:cNvPr id="85" name="TextBox 72"/>
          <p:cNvSpPr txBox="1"/>
          <p:nvPr/>
        </p:nvSpPr>
        <p:spPr>
          <a:xfrm flipH="1">
            <a:off x="1157320" y="2244089"/>
            <a:ext cx="4818631" cy="637087"/>
          </a:xfrm>
          <a:prstGeom prst="roundRect">
            <a:avLst>
              <a:gd name="adj" fmla="val 0"/>
            </a:avLst>
          </a:prstGeom>
          <a:noFill/>
        </p:spPr>
        <p:txBody>
          <a:bodyPr vert="horz" lIns="72000" tIns="72000" rIns="72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z="1600" dirty="0"/>
              <a:t>Повышение доступности индивидуального жилищного строительства  до 100 %</a:t>
            </a:r>
          </a:p>
        </p:txBody>
      </p:sp>
      <p:sp>
        <p:nvSpPr>
          <p:cNvPr id="90" name="TextBox 67"/>
          <p:cNvSpPr txBox="1"/>
          <p:nvPr/>
        </p:nvSpPr>
        <p:spPr>
          <a:xfrm>
            <a:off x="1015682" y="3572121"/>
            <a:ext cx="10246361" cy="666674"/>
          </a:xfrm>
          <a:prstGeom prst="roundRect">
            <a:avLst>
              <a:gd name="adj" fmla="val 0"/>
            </a:avLst>
          </a:prstGeom>
          <a:noFill/>
        </p:spPr>
        <p:txBody>
          <a:bodyPr vert="horz" lIns="72000" tIns="72000" rIns="72000" bIns="72000" rtlCol="0" anchor="t">
            <a:noAutofit/>
          </a:bodyPr>
          <a:lstStyle>
            <a:defPPr>
              <a:defRPr lang="ru-RU"/>
            </a:defPPr>
            <a:lvl1pPr algn="just">
              <a:spcBef>
                <a:spcPct val="0"/>
              </a:spcBef>
              <a:buNone/>
              <a:defRPr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600" dirty="0">
                <a:solidFill>
                  <a:schemeClr val="bg1"/>
                </a:solidFill>
              </a:rPr>
              <a:t>СОЗДАНИЕ РАБОЧИХ МЕСТ ЗА СЧЕТ ИНВЕСТИЦИОННЫХ ПЛОЩАДОК </a:t>
            </a:r>
            <a:r>
              <a:rPr lang="en-US" sz="1600" dirty="0">
                <a:solidFill>
                  <a:schemeClr val="bg1"/>
                </a:solidFill>
              </a:rPr>
              <a:t/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И ОБЪЕКТОВ АГЛОМЕРАЦИОННОГО ЗНАЧЕНИЯ В ОБЛАСТИ СОЦИАЛЬНОЙ ИНФРАСТРУКТУРЫ:</a:t>
            </a:r>
          </a:p>
        </p:txBody>
      </p:sp>
      <p:sp>
        <p:nvSpPr>
          <p:cNvPr id="91" name="TextBox 68"/>
          <p:cNvSpPr txBox="1"/>
          <p:nvPr/>
        </p:nvSpPr>
        <p:spPr>
          <a:xfrm>
            <a:off x="657225" y="6253713"/>
            <a:ext cx="10963274" cy="327121"/>
          </a:xfrm>
          <a:prstGeom prst="roundRect">
            <a:avLst>
              <a:gd name="adj" fmla="val 0"/>
            </a:avLst>
          </a:prstGeom>
          <a:noFill/>
        </p:spPr>
        <p:txBody>
          <a:bodyPr vert="horz" lIns="72000" tIns="72000" rIns="72000" bIns="72000" rtlCol="0" anchor="ctr">
            <a:noAutofit/>
          </a:bodyPr>
          <a:lstStyle>
            <a:defPPr>
              <a:defRPr lang="ru-RU"/>
            </a:defPPr>
            <a:lvl1pPr algn="just">
              <a:spcBef>
                <a:spcPct val="0"/>
              </a:spcBef>
              <a:buNone/>
              <a:defRPr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b="0" dirty="0"/>
              <a:t>Итого </a:t>
            </a:r>
            <a:r>
              <a:rPr lang="ru-RU" sz="2000" dirty="0"/>
              <a:t>48</a:t>
            </a:r>
            <a:r>
              <a:rPr lang="en-US" sz="2000" dirty="0"/>
              <a:t>3</a:t>
            </a:r>
            <a:r>
              <a:rPr lang="ru-RU" sz="2000" dirty="0"/>
              <a:t>0 рабочих мест </a:t>
            </a:r>
            <a:r>
              <a:rPr lang="ru-RU" sz="1800" b="0" dirty="0"/>
              <a:t>на территории городских округов и Нижневартовского района</a:t>
            </a:r>
            <a:endParaRPr lang="ru-RU" sz="1800" dirty="0"/>
          </a:p>
        </p:txBody>
      </p:sp>
      <p:sp>
        <p:nvSpPr>
          <p:cNvPr id="92" name="Заголовок 1"/>
          <p:cNvSpPr txBox="1">
            <a:spLocks/>
          </p:cNvSpPr>
          <p:nvPr/>
        </p:nvSpPr>
        <p:spPr>
          <a:xfrm>
            <a:off x="4523917" y="5562095"/>
            <a:ext cx="1276350" cy="309666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Мегион</a:t>
            </a:r>
            <a:b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+410</a:t>
            </a:r>
          </a:p>
        </p:txBody>
      </p:sp>
      <p:sp>
        <p:nvSpPr>
          <p:cNvPr id="93" name="Заголовок 1"/>
          <p:cNvSpPr txBox="1">
            <a:spLocks/>
          </p:cNvSpPr>
          <p:nvPr/>
        </p:nvSpPr>
        <p:spPr>
          <a:xfrm>
            <a:off x="10469191" y="7313296"/>
            <a:ext cx="2907374" cy="193839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pc="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Нижневартовский</a:t>
            </a:r>
            <a: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</a:t>
            </a:r>
          </a:p>
        </p:txBody>
      </p:sp>
      <p:sp>
        <p:nvSpPr>
          <p:cNvPr id="95" name="Заголовок 1"/>
          <p:cNvSpPr txBox="1">
            <a:spLocks/>
          </p:cNvSpPr>
          <p:nvPr/>
        </p:nvSpPr>
        <p:spPr>
          <a:xfrm>
            <a:off x="6122611" y="5562095"/>
            <a:ext cx="1989773" cy="327121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Нижневартовск</a:t>
            </a:r>
            <a:b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+3690</a:t>
            </a:r>
          </a:p>
        </p:txBody>
      </p:sp>
      <p:sp>
        <p:nvSpPr>
          <p:cNvPr id="97" name="Заголовок 1"/>
          <p:cNvSpPr txBox="1">
            <a:spLocks/>
          </p:cNvSpPr>
          <p:nvPr/>
        </p:nvSpPr>
        <p:spPr>
          <a:xfrm>
            <a:off x="445013" y="5562095"/>
            <a:ext cx="1501824" cy="309666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Лангепас</a:t>
            </a:r>
          </a:p>
          <a:p>
            <a:pPr algn="ctr">
              <a:lnSpc>
                <a:spcPct val="90000"/>
              </a:lnSpc>
            </a:pPr>
            <a:r>
              <a:rPr lang="ru-RU" sz="2000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+280</a:t>
            </a:r>
          </a:p>
        </p:txBody>
      </p:sp>
      <p:sp>
        <p:nvSpPr>
          <p:cNvPr id="99" name="Заголовок 1"/>
          <p:cNvSpPr txBox="1">
            <a:spLocks/>
          </p:cNvSpPr>
          <p:nvPr/>
        </p:nvSpPr>
        <p:spPr>
          <a:xfrm>
            <a:off x="10140638" y="5562095"/>
            <a:ext cx="1782240" cy="309666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Стрежевой</a:t>
            </a:r>
            <a:b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+190</a:t>
            </a:r>
          </a:p>
        </p:txBody>
      </p:sp>
      <p:sp>
        <p:nvSpPr>
          <p:cNvPr id="101" name="Заголовок 1"/>
          <p:cNvSpPr txBox="1">
            <a:spLocks/>
          </p:cNvSpPr>
          <p:nvPr/>
        </p:nvSpPr>
        <p:spPr>
          <a:xfrm>
            <a:off x="8187562" y="5562095"/>
            <a:ext cx="1792524" cy="309666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ru-RU" spc="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Излучинск</a:t>
            </a:r>
            <a: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+215</a:t>
            </a:r>
          </a:p>
        </p:txBody>
      </p:sp>
      <p:sp>
        <p:nvSpPr>
          <p:cNvPr id="103" name="Заголовок 1"/>
          <p:cNvSpPr txBox="1">
            <a:spLocks/>
          </p:cNvSpPr>
          <p:nvPr/>
        </p:nvSpPr>
        <p:spPr>
          <a:xfrm>
            <a:off x="2587439" y="5562095"/>
            <a:ext cx="1209396" cy="311658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Вата</a:t>
            </a:r>
          </a:p>
          <a:p>
            <a:pPr algn="ctr">
              <a:lnSpc>
                <a:spcPct val="90000"/>
              </a:lnSpc>
            </a:pPr>
            <a:r>
              <a:rPr lang="ru-RU" sz="2000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+45</a:t>
            </a:r>
          </a:p>
        </p:txBody>
      </p:sp>
      <p:sp>
        <p:nvSpPr>
          <p:cNvPr id="104" name="Заголовок 1"/>
          <p:cNvSpPr txBox="1">
            <a:spLocks/>
          </p:cNvSpPr>
          <p:nvPr/>
        </p:nvSpPr>
        <p:spPr>
          <a:xfrm>
            <a:off x="12192000" y="7022037"/>
            <a:ext cx="729299" cy="250645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+260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3C33BCD-428D-4CDE-997B-EEAF697B7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6" y="4524158"/>
            <a:ext cx="10620374" cy="818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B53EBDA-6413-420C-A7A1-52588450E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20" y="2193036"/>
            <a:ext cx="701041" cy="7040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332F3CD-ED7D-4319-A73C-E1805FC5C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19" y="819264"/>
            <a:ext cx="701041" cy="70104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AD711BDC-A106-4A7F-9EDD-D8D770B40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2722" y="819264"/>
            <a:ext cx="701041" cy="7010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E46874F-DFAC-477F-BC04-AB050DED3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9674" y="2196084"/>
            <a:ext cx="704089" cy="70104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4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1794387-24BA-477B-83FA-8AFC8D664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"/>
            <a:ext cx="12192000" cy="68562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C6D5A75-000B-4177-9FE0-313ED7A39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56" y="5178638"/>
            <a:ext cx="2613879" cy="95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9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6">
        <p:fade/>
      </p:transition>
    </mc:Choice>
    <mc:Fallback xmlns="">
      <p:transition spd="med" advTm="3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D33F4B5-E739-4ADF-BAD9-D581B265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619" y="167577"/>
            <a:ext cx="10332381" cy="222002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A3FA0E6-717A-4E4C-8126-0B9047526A93}"/>
              </a:ext>
            </a:extLst>
          </p:cNvPr>
          <p:cNvSpPr/>
          <p:nvPr/>
        </p:nvSpPr>
        <p:spPr>
          <a:xfrm>
            <a:off x="0" y="158750"/>
            <a:ext cx="10782301" cy="2228849"/>
          </a:xfrm>
          <a:prstGeom prst="rect">
            <a:avLst/>
          </a:prstGeom>
          <a:solidFill>
            <a:srgbClr val="F0811B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7609" y="2675298"/>
            <a:ext cx="1079507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заседании Правительственной комиссии по региональному развитию 18 июня был рассмотрен </a:t>
            </a:r>
            <a:b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cap="all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</a:t>
            </a:r>
            <a:r>
              <a:rPr lang="ru-RU" sz="16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Плана мероприятий по реализации Стратегии пространственного развития </a:t>
            </a:r>
            <a:br>
              <a:rPr lang="ru-RU" sz="16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Российской Федерации на период до 2025 года. 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отношении Агломераций предложен блок мероприятий по Социально-экономическому </a:t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развитию городских агломераций. Блок состоит из 10 мероприятий среди которых:</a:t>
            </a:r>
          </a:p>
          <a:p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законодательство РФ в части разработки документов </a:t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стратегического и территориального  планирования развития городских агломераций </a:t>
            </a:r>
            <a:r>
              <a:rPr lang="ru-RU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4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сентябрь 2019) 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предложений по резервированию в составе утвержденных статей федерального бюджета </a:t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очередной финансовый год и на плановый период , ассигнований на обеспечение финансовой поддержки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мероприятий, включенных в долгосрочные планы социально-экономического развития городских агломераций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(апрель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концепции развития творческих (креативных) индустрий и механизмов </a:t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осуществления их государственной поддержки в агломерациях (ноябрь 2020)</a:t>
            </a:r>
          </a:p>
          <a:p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707738"/>
              </p:ext>
            </p:extLst>
          </p:nvPr>
        </p:nvGraphicFramePr>
        <p:xfrm>
          <a:off x="547609" y="319276"/>
          <a:ext cx="9987042" cy="1925450"/>
        </p:xfrm>
        <a:graphic>
          <a:graphicData uri="http://schemas.openxmlformats.org/drawingml/2006/table">
            <a:tbl>
              <a:tblPr/>
              <a:tblGrid>
                <a:gridCol w="99870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254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Распоряжением Правительства РФ от 13.02.2019 N 207-р утверждена </a:t>
                      </a:r>
                      <a:r>
                        <a:rPr lang="en-US" sz="16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/>
                      </a:r>
                      <a:br>
                        <a:rPr lang="en-US" sz="1600" b="1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Стратегия пространственного развития Российской Федерации на период до 2025 года</a:t>
                      </a:r>
                      <a:r>
                        <a:rPr lang="ru-RU" sz="1600" b="1" dirty="0">
                          <a:solidFill>
                            <a:srgbClr val="00B0F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B0F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/>
                      </a:r>
                      <a:br>
                        <a:rPr lang="en-US" sz="1600" b="1" dirty="0">
                          <a:solidFill>
                            <a:srgbClr val="00B0F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которой </a:t>
                      </a:r>
                      <a:r>
                        <a:rPr lang="ru-RU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Одним из Основных направлений пространственного развития Российской Федерации определено обеспечение расширения географии и ускорения экономического роста, научно-технологического и инновационного развития Российской Федерации за счет социально-экономического развития перспективных крупных центров экономического роста Российской Федерации - крупных городских агломераций и крупнейших городских агломераций.</a:t>
                      </a:r>
                      <a:endParaRPr lang="ru-RU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1764" marR="41764" marT="31323" marB="3132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E9765BA-F531-41C4-B939-CC247243648C}"/>
              </a:ext>
            </a:extLst>
          </p:cNvPr>
          <p:cNvSpPr txBox="1"/>
          <p:nvPr/>
        </p:nvSpPr>
        <p:spPr>
          <a:xfrm>
            <a:off x="104463" y="89825"/>
            <a:ext cx="312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677E4F-1BA8-4FE0-9F3E-94A01D2029B9}"/>
              </a:ext>
            </a:extLst>
          </p:cNvPr>
          <p:cNvSpPr txBox="1"/>
          <p:nvPr/>
        </p:nvSpPr>
        <p:spPr>
          <a:xfrm>
            <a:off x="104463" y="2456524"/>
            <a:ext cx="312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88"/>
          <a:stretch/>
        </p:blipFill>
        <p:spPr>
          <a:xfrm>
            <a:off x="0" y="137869"/>
            <a:ext cx="10292178" cy="6582261"/>
          </a:xfrm>
          <a:prstGeom prst="rect">
            <a:avLst/>
          </a:prstGeom>
          <a:ln w="19050">
            <a:noFill/>
          </a:ln>
        </p:spPr>
      </p:pic>
      <p:sp>
        <p:nvSpPr>
          <p:cNvPr id="3" name="Полилиния 2"/>
          <p:cNvSpPr/>
          <p:nvPr/>
        </p:nvSpPr>
        <p:spPr>
          <a:xfrm>
            <a:off x="2051845" y="573098"/>
            <a:ext cx="6080760" cy="6002655"/>
          </a:xfrm>
          <a:custGeom>
            <a:avLst/>
            <a:gdLst>
              <a:gd name="connsiteX0" fmla="*/ 45720 w 6080760"/>
              <a:gd name="connsiteY0" fmla="*/ 0 h 5669280"/>
              <a:gd name="connsiteX1" fmla="*/ 228600 w 6080760"/>
              <a:gd name="connsiteY1" fmla="*/ 426720 h 5669280"/>
              <a:gd name="connsiteX2" fmla="*/ 152400 w 6080760"/>
              <a:gd name="connsiteY2" fmla="*/ 868680 h 5669280"/>
              <a:gd name="connsiteX3" fmla="*/ 0 w 6080760"/>
              <a:gd name="connsiteY3" fmla="*/ 1127760 h 5669280"/>
              <a:gd name="connsiteX4" fmla="*/ 91440 w 6080760"/>
              <a:gd name="connsiteY4" fmla="*/ 1455420 h 5669280"/>
              <a:gd name="connsiteX5" fmla="*/ 449580 w 6080760"/>
              <a:gd name="connsiteY5" fmla="*/ 1676400 h 5669280"/>
              <a:gd name="connsiteX6" fmla="*/ 800100 w 6080760"/>
              <a:gd name="connsiteY6" fmla="*/ 2019300 h 5669280"/>
              <a:gd name="connsiteX7" fmla="*/ 1021080 w 6080760"/>
              <a:gd name="connsiteY7" fmla="*/ 2240280 h 5669280"/>
              <a:gd name="connsiteX8" fmla="*/ 1684020 w 6080760"/>
              <a:gd name="connsiteY8" fmla="*/ 2369820 h 5669280"/>
              <a:gd name="connsiteX9" fmla="*/ 2339340 w 6080760"/>
              <a:gd name="connsiteY9" fmla="*/ 2308860 h 5669280"/>
              <a:gd name="connsiteX10" fmla="*/ 3078480 w 6080760"/>
              <a:gd name="connsiteY10" fmla="*/ 2385060 h 5669280"/>
              <a:gd name="connsiteX11" fmla="*/ 3337560 w 6080760"/>
              <a:gd name="connsiteY11" fmla="*/ 2415540 h 5669280"/>
              <a:gd name="connsiteX12" fmla="*/ 3787140 w 6080760"/>
              <a:gd name="connsiteY12" fmla="*/ 2606040 h 5669280"/>
              <a:gd name="connsiteX13" fmla="*/ 4160520 w 6080760"/>
              <a:gd name="connsiteY13" fmla="*/ 2918460 h 5669280"/>
              <a:gd name="connsiteX14" fmla="*/ 4328160 w 6080760"/>
              <a:gd name="connsiteY14" fmla="*/ 3337560 h 5669280"/>
              <a:gd name="connsiteX15" fmla="*/ 4663440 w 6080760"/>
              <a:gd name="connsiteY15" fmla="*/ 3581400 h 5669280"/>
              <a:gd name="connsiteX16" fmla="*/ 5113020 w 6080760"/>
              <a:gd name="connsiteY16" fmla="*/ 3893820 h 5669280"/>
              <a:gd name="connsiteX17" fmla="*/ 5372100 w 6080760"/>
              <a:gd name="connsiteY17" fmla="*/ 4091940 h 5669280"/>
              <a:gd name="connsiteX18" fmla="*/ 5692140 w 6080760"/>
              <a:gd name="connsiteY18" fmla="*/ 4343400 h 5669280"/>
              <a:gd name="connsiteX19" fmla="*/ 5844540 w 6080760"/>
              <a:gd name="connsiteY19" fmla="*/ 4564380 h 5669280"/>
              <a:gd name="connsiteX20" fmla="*/ 5989320 w 6080760"/>
              <a:gd name="connsiteY20" fmla="*/ 4724400 h 5669280"/>
              <a:gd name="connsiteX21" fmla="*/ 6080760 w 6080760"/>
              <a:gd name="connsiteY21" fmla="*/ 4892040 h 5669280"/>
              <a:gd name="connsiteX22" fmla="*/ 6019800 w 6080760"/>
              <a:gd name="connsiteY22" fmla="*/ 5234940 h 5669280"/>
              <a:gd name="connsiteX23" fmla="*/ 6019800 w 6080760"/>
              <a:gd name="connsiteY23" fmla="*/ 5669280 h 5669280"/>
              <a:gd name="connsiteX0" fmla="*/ 45720 w 6080760"/>
              <a:gd name="connsiteY0" fmla="*/ 271519 h 5940799"/>
              <a:gd name="connsiteX1" fmla="*/ 102870 w 6080760"/>
              <a:gd name="connsiteY1" fmla="*/ 1009 h 5940799"/>
              <a:gd name="connsiteX2" fmla="*/ 228600 w 6080760"/>
              <a:gd name="connsiteY2" fmla="*/ 698239 h 5940799"/>
              <a:gd name="connsiteX3" fmla="*/ 152400 w 6080760"/>
              <a:gd name="connsiteY3" fmla="*/ 1140199 h 5940799"/>
              <a:gd name="connsiteX4" fmla="*/ 0 w 6080760"/>
              <a:gd name="connsiteY4" fmla="*/ 1399279 h 5940799"/>
              <a:gd name="connsiteX5" fmla="*/ 91440 w 6080760"/>
              <a:gd name="connsiteY5" fmla="*/ 1726939 h 5940799"/>
              <a:gd name="connsiteX6" fmla="*/ 449580 w 6080760"/>
              <a:gd name="connsiteY6" fmla="*/ 1947919 h 5940799"/>
              <a:gd name="connsiteX7" fmla="*/ 800100 w 6080760"/>
              <a:gd name="connsiteY7" fmla="*/ 2290819 h 5940799"/>
              <a:gd name="connsiteX8" fmla="*/ 1021080 w 6080760"/>
              <a:gd name="connsiteY8" fmla="*/ 2511799 h 5940799"/>
              <a:gd name="connsiteX9" fmla="*/ 1684020 w 6080760"/>
              <a:gd name="connsiteY9" fmla="*/ 2641339 h 5940799"/>
              <a:gd name="connsiteX10" fmla="*/ 2339340 w 6080760"/>
              <a:gd name="connsiteY10" fmla="*/ 2580379 h 5940799"/>
              <a:gd name="connsiteX11" fmla="*/ 3078480 w 6080760"/>
              <a:gd name="connsiteY11" fmla="*/ 2656579 h 5940799"/>
              <a:gd name="connsiteX12" fmla="*/ 3337560 w 6080760"/>
              <a:gd name="connsiteY12" fmla="*/ 2687059 h 5940799"/>
              <a:gd name="connsiteX13" fmla="*/ 3787140 w 6080760"/>
              <a:gd name="connsiteY13" fmla="*/ 2877559 h 5940799"/>
              <a:gd name="connsiteX14" fmla="*/ 4160520 w 6080760"/>
              <a:gd name="connsiteY14" fmla="*/ 3189979 h 5940799"/>
              <a:gd name="connsiteX15" fmla="*/ 4328160 w 6080760"/>
              <a:gd name="connsiteY15" fmla="*/ 3609079 h 5940799"/>
              <a:gd name="connsiteX16" fmla="*/ 4663440 w 6080760"/>
              <a:gd name="connsiteY16" fmla="*/ 3852919 h 5940799"/>
              <a:gd name="connsiteX17" fmla="*/ 5113020 w 6080760"/>
              <a:gd name="connsiteY17" fmla="*/ 4165339 h 5940799"/>
              <a:gd name="connsiteX18" fmla="*/ 5372100 w 6080760"/>
              <a:gd name="connsiteY18" fmla="*/ 4363459 h 5940799"/>
              <a:gd name="connsiteX19" fmla="*/ 5692140 w 6080760"/>
              <a:gd name="connsiteY19" fmla="*/ 4614919 h 5940799"/>
              <a:gd name="connsiteX20" fmla="*/ 5844540 w 6080760"/>
              <a:gd name="connsiteY20" fmla="*/ 4835899 h 5940799"/>
              <a:gd name="connsiteX21" fmla="*/ 5989320 w 6080760"/>
              <a:gd name="connsiteY21" fmla="*/ 4995919 h 5940799"/>
              <a:gd name="connsiteX22" fmla="*/ 6080760 w 6080760"/>
              <a:gd name="connsiteY22" fmla="*/ 5163559 h 5940799"/>
              <a:gd name="connsiteX23" fmla="*/ 6019800 w 6080760"/>
              <a:gd name="connsiteY23" fmla="*/ 5506459 h 5940799"/>
              <a:gd name="connsiteX24" fmla="*/ 6019800 w 6080760"/>
              <a:gd name="connsiteY24" fmla="*/ 5940799 h 5940799"/>
              <a:gd name="connsiteX0" fmla="*/ 45720 w 6080760"/>
              <a:gd name="connsiteY0" fmla="*/ 0 h 5669280"/>
              <a:gd name="connsiteX1" fmla="*/ 131445 w 6080760"/>
              <a:gd name="connsiteY1" fmla="*/ 129540 h 5669280"/>
              <a:gd name="connsiteX2" fmla="*/ 228600 w 6080760"/>
              <a:gd name="connsiteY2" fmla="*/ 426720 h 5669280"/>
              <a:gd name="connsiteX3" fmla="*/ 152400 w 6080760"/>
              <a:gd name="connsiteY3" fmla="*/ 868680 h 5669280"/>
              <a:gd name="connsiteX4" fmla="*/ 0 w 6080760"/>
              <a:gd name="connsiteY4" fmla="*/ 1127760 h 5669280"/>
              <a:gd name="connsiteX5" fmla="*/ 91440 w 6080760"/>
              <a:gd name="connsiteY5" fmla="*/ 1455420 h 5669280"/>
              <a:gd name="connsiteX6" fmla="*/ 449580 w 6080760"/>
              <a:gd name="connsiteY6" fmla="*/ 1676400 h 5669280"/>
              <a:gd name="connsiteX7" fmla="*/ 800100 w 6080760"/>
              <a:gd name="connsiteY7" fmla="*/ 2019300 h 5669280"/>
              <a:gd name="connsiteX8" fmla="*/ 1021080 w 6080760"/>
              <a:gd name="connsiteY8" fmla="*/ 2240280 h 5669280"/>
              <a:gd name="connsiteX9" fmla="*/ 1684020 w 6080760"/>
              <a:gd name="connsiteY9" fmla="*/ 2369820 h 5669280"/>
              <a:gd name="connsiteX10" fmla="*/ 2339340 w 6080760"/>
              <a:gd name="connsiteY10" fmla="*/ 2308860 h 5669280"/>
              <a:gd name="connsiteX11" fmla="*/ 3078480 w 6080760"/>
              <a:gd name="connsiteY11" fmla="*/ 2385060 h 5669280"/>
              <a:gd name="connsiteX12" fmla="*/ 3337560 w 6080760"/>
              <a:gd name="connsiteY12" fmla="*/ 2415540 h 5669280"/>
              <a:gd name="connsiteX13" fmla="*/ 3787140 w 6080760"/>
              <a:gd name="connsiteY13" fmla="*/ 2606040 h 5669280"/>
              <a:gd name="connsiteX14" fmla="*/ 4160520 w 6080760"/>
              <a:gd name="connsiteY14" fmla="*/ 2918460 h 5669280"/>
              <a:gd name="connsiteX15" fmla="*/ 4328160 w 6080760"/>
              <a:gd name="connsiteY15" fmla="*/ 3337560 h 5669280"/>
              <a:gd name="connsiteX16" fmla="*/ 4663440 w 6080760"/>
              <a:gd name="connsiteY16" fmla="*/ 3581400 h 5669280"/>
              <a:gd name="connsiteX17" fmla="*/ 5113020 w 6080760"/>
              <a:gd name="connsiteY17" fmla="*/ 3893820 h 5669280"/>
              <a:gd name="connsiteX18" fmla="*/ 5372100 w 6080760"/>
              <a:gd name="connsiteY18" fmla="*/ 4091940 h 5669280"/>
              <a:gd name="connsiteX19" fmla="*/ 5692140 w 6080760"/>
              <a:gd name="connsiteY19" fmla="*/ 4343400 h 5669280"/>
              <a:gd name="connsiteX20" fmla="*/ 5844540 w 6080760"/>
              <a:gd name="connsiteY20" fmla="*/ 4564380 h 5669280"/>
              <a:gd name="connsiteX21" fmla="*/ 5989320 w 6080760"/>
              <a:gd name="connsiteY21" fmla="*/ 4724400 h 5669280"/>
              <a:gd name="connsiteX22" fmla="*/ 6080760 w 6080760"/>
              <a:gd name="connsiteY22" fmla="*/ 4892040 h 5669280"/>
              <a:gd name="connsiteX23" fmla="*/ 6019800 w 6080760"/>
              <a:gd name="connsiteY23" fmla="*/ 5234940 h 5669280"/>
              <a:gd name="connsiteX24" fmla="*/ 6019800 w 6080760"/>
              <a:gd name="connsiteY24" fmla="*/ 5669280 h 5669280"/>
              <a:gd name="connsiteX0" fmla="*/ 140970 w 6080760"/>
              <a:gd name="connsiteY0" fmla="*/ 0 h 5993130"/>
              <a:gd name="connsiteX1" fmla="*/ 131445 w 6080760"/>
              <a:gd name="connsiteY1" fmla="*/ 453390 h 5993130"/>
              <a:gd name="connsiteX2" fmla="*/ 228600 w 6080760"/>
              <a:gd name="connsiteY2" fmla="*/ 750570 h 5993130"/>
              <a:gd name="connsiteX3" fmla="*/ 152400 w 6080760"/>
              <a:gd name="connsiteY3" fmla="*/ 1192530 h 5993130"/>
              <a:gd name="connsiteX4" fmla="*/ 0 w 6080760"/>
              <a:gd name="connsiteY4" fmla="*/ 1451610 h 5993130"/>
              <a:gd name="connsiteX5" fmla="*/ 91440 w 6080760"/>
              <a:gd name="connsiteY5" fmla="*/ 1779270 h 5993130"/>
              <a:gd name="connsiteX6" fmla="*/ 449580 w 6080760"/>
              <a:gd name="connsiteY6" fmla="*/ 2000250 h 5993130"/>
              <a:gd name="connsiteX7" fmla="*/ 800100 w 6080760"/>
              <a:gd name="connsiteY7" fmla="*/ 2343150 h 5993130"/>
              <a:gd name="connsiteX8" fmla="*/ 1021080 w 6080760"/>
              <a:gd name="connsiteY8" fmla="*/ 2564130 h 5993130"/>
              <a:gd name="connsiteX9" fmla="*/ 1684020 w 6080760"/>
              <a:gd name="connsiteY9" fmla="*/ 2693670 h 5993130"/>
              <a:gd name="connsiteX10" fmla="*/ 2339340 w 6080760"/>
              <a:gd name="connsiteY10" fmla="*/ 2632710 h 5993130"/>
              <a:gd name="connsiteX11" fmla="*/ 3078480 w 6080760"/>
              <a:gd name="connsiteY11" fmla="*/ 2708910 h 5993130"/>
              <a:gd name="connsiteX12" fmla="*/ 3337560 w 6080760"/>
              <a:gd name="connsiteY12" fmla="*/ 2739390 h 5993130"/>
              <a:gd name="connsiteX13" fmla="*/ 3787140 w 6080760"/>
              <a:gd name="connsiteY13" fmla="*/ 2929890 h 5993130"/>
              <a:gd name="connsiteX14" fmla="*/ 4160520 w 6080760"/>
              <a:gd name="connsiteY14" fmla="*/ 3242310 h 5993130"/>
              <a:gd name="connsiteX15" fmla="*/ 4328160 w 6080760"/>
              <a:gd name="connsiteY15" fmla="*/ 3661410 h 5993130"/>
              <a:gd name="connsiteX16" fmla="*/ 4663440 w 6080760"/>
              <a:gd name="connsiteY16" fmla="*/ 3905250 h 5993130"/>
              <a:gd name="connsiteX17" fmla="*/ 5113020 w 6080760"/>
              <a:gd name="connsiteY17" fmla="*/ 4217670 h 5993130"/>
              <a:gd name="connsiteX18" fmla="*/ 5372100 w 6080760"/>
              <a:gd name="connsiteY18" fmla="*/ 4415790 h 5993130"/>
              <a:gd name="connsiteX19" fmla="*/ 5692140 w 6080760"/>
              <a:gd name="connsiteY19" fmla="*/ 4667250 h 5993130"/>
              <a:gd name="connsiteX20" fmla="*/ 5844540 w 6080760"/>
              <a:gd name="connsiteY20" fmla="*/ 4888230 h 5993130"/>
              <a:gd name="connsiteX21" fmla="*/ 5989320 w 6080760"/>
              <a:gd name="connsiteY21" fmla="*/ 5048250 h 5993130"/>
              <a:gd name="connsiteX22" fmla="*/ 6080760 w 6080760"/>
              <a:gd name="connsiteY22" fmla="*/ 5215890 h 5993130"/>
              <a:gd name="connsiteX23" fmla="*/ 6019800 w 6080760"/>
              <a:gd name="connsiteY23" fmla="*/ 5558790 h 5993130"/>
              <a:gd name="connsiteX24" fmla="*/ 6019800 w 6080760"/>
              <a:gd name="connsiteY24" fmla="*/ 5993130 h 5993130"/>
              <a:gd name="connsiteX0" fmla="*/ 112395 w 6080760"/>
              <a:gd name="connsiteY0" fmla="*/ 0 h 5945505"/>
              <a:gd name="connsiteX1" fmla="*/ 131445 w 6080760"/>
              <a:gd name="connsiteY1" fmla="*/ 405765 h 5945505"/>
              <a:gd name="connsiteX2" fmla="*/ 228600 w 6080760"/>
              <a:gd name="connsiteY2" fmla="*/ 702945 h 5945505"/>
              <a:gd name="connsiteX3" fmla="*/ 152400 w 6080760"/>
              <a:gd name="connsiteY3" fmla="*/ 1144905 h 5945505"/>
              <a:gd name="connsiteX4" fmla="*/ 0 w 6080760"/>
              <a:gd name="connsiteY4" fmla="*/ 1403985 h 5945505"/>
              <a:gd name="connsiteX5" fmla="*/ 91440 w 6080760"/>
              <a:gd name="connsiteY5" fmla="*/ 1731645 h 5945505"/>
              <a:gd name="connsiteX6" fmla="*/ 449580 w 6080760"/>
              <a:gd name="connsiteY6" fmla="*/ 1952625 h 5945505"/>
              <a:gd name="connsiteX7" fmla="*/ 800100 w 6080760"/>
              <a:gd name="connsiteY7" fmla="*/ 2295525 h 5945505"/>
              <a:gd name="connsiteX8" fmla="*/ 1021080 w 6080760"/>
              <a:gd name="connsiteY8" fmla="*/ 2516505 h 5945505"/>
              <a:gd name="connsiteX9" fmla="*/ 1684020 w 6080760"/>
              <a:gd name="connsiteY9" fmla="*/ 2646045 h 5945505"/>
              <a:gd name="connsiteX10" fmla="*/ 2339340 w 6080760"/>
              <a:gd name="connsiteY10" fmla="*/ 2585085 h 5945505"/>
              <a:gd name="connsiteX11" fmla="*/ 3078480 w 6080760"/>
              <a:gd name="connsiteY11" fmla="*/ 2661285 h 5945505"/>
              <a:gd name="connsiteX12" fmla="*/ 3337560 w 6080760"/>
              <a:gd name="connsiteY12" fmla="*/ 2691765 h 5945505"/>
              <a:gd name="connsiteX13" fmla="*/ 3787140 w 6080760"/>
              <a:gd name="connsiteY13" fmla="*/ 2882265 h 5945505"/>
              <a:gd name="connsiteX14" fmla="*/ 4160520 w 6080760"/>
              <a:gd name="connsiteY14" fmla="*/ 3194685 h 5945505"/>
              <a:gd name="connsiteX15" fmla="*/ 4328160 w 6080760"/>
              <a:gd name="connsiteY15" fmla="*/ 3613785 h 5945505"/>
              <a:gd name="connsiteX16" fmla="*/ 4663440 w 6080760"/>
              <a:gd name="connsiteY16" fmla="*/ 3857625 h 5945505"/>
              <a:gd name="connsiteX17" fmla="*/ 5113020 w 6080760"/>
              <a:gd name="connsiteY17" fmla="*/ 4170045 h 5945505"/>
              <a:gd name="connsiteX18" fmla="*/ 5372100 w 6080760"/>
              <a:gd name="connsiteY18" fmla="*/ 4368165 h 5945505"/>
              <a:gd name="connsiteX19" fmla="*/ 5692140 w 6080760"/>
              <a:gd name="connsiteY19" fmla="*/ 4619625 h 5945505"/>
              <a:gd name="connsiteX20" fmla="*/ 5844540 w 6080760"/>
              <a:gd name="connsiteY20" fmla="*/ 4840605 h 5945505"/>
              <a:gd name="connsiteX21" fmla="*/ 5989320 w 6080760"/>
              <a:gd name="connsiteY21" fmla="*/ 5000625 h 5945505"/>
              <a:gd name="connsiteX22" fmla="*/ 6080760 w 6080760"/>
              <a:gd name="connsiteY22" fmla="*/ 5168265 h 5945505"/>
              <a:gd name="connsiteX23" fmla="*/ 6019800 w 6080760"/>
              <a:gd name="connsiteY23" fmla="*/ 5511165 h 5945505"/>
              <a:gd name="connsiteX24" fmla="*/ 6019800 w 6080760"/>
              <a:gd name="connsiteY24" fmla="*/ 5945505 h 5945505"/>
              <a:gd name="connsiteX0" fmla="*/ 112395 w 6080760"/>
              <a:gd name="connsiteY0" fmla="*/ 0 h 6202680"/>
              <a:gd name="connsiteX1" fmla="*/ 131445 w 6080760"/>
              <a:gd name="connsiteY1" fmla="*/ 405765 h 6202680"/>
              <a:gd name="connsiteX2" fmla="*/ 228600 w 6080760"/>
              <a:gd name="connsiteY2" fmla="*/ 702945 h 6202680"/>
              <a:gd name="connsiteX3" fmla="*/ 152400 w 6080760"/>
              <a:gd name="connsiteY3" fmla="*/ 1144905 h 6202680"/>
              <a:gd name="connsiteX4" fmla="*/ 0 w 6080760"/>
              <a:gd name="connsiteY4" fmla="*/ 1403985 h 6202680"/>
              <a:gd name="connsiteX5" fmla="*/ 91440 w 6080760"/>
              <a:gd name="connsiteY5" fmla="*/ 1731645 h 6202680"/>
              <a:gd name="connsiteX6" fmla="*/ 449580 w 6080760"/>
              <a:gd name="connsiteY6" fmla="*/ 1952625 h 6202680"/>
              <a:gd name="connsiteX7" fmla="*/ 800100 w 6080760"/>
              <a:gd name="connsiteY7" fmla="*/ 2295525 h 6202680"/>
              <a:gd name="connsiteX8" fmla="*/ 1021080 w 6080760"/>
              <a:gd name="connsiteY8" fmla="*/ 2516505 h 6202680"/>
              <a:gd name="connsiteX9" fmla="*/ 1684020 w 6080760"/>
              <a:gd name="connsiteY9" fmla="*/ 2646045 h 6202680"/>
              <a:gd name="connsiteX10" fmla="*/ 2339340 w 6080760"/>
              <a:gd name="connsiteY10" fmla="*/ 2585085 h 6202680"/>
              <a:gd name="connsiteX11" fmla="*/ 3078480 w 6080760"/>
              <a:gd name="connsiteY11" fmla="*/ 2661285 h 6202680"/>
              <a:gd name="connsiteX12" fmla="*/ 3337560 w 6080760"/>
              <a:gd name="connsiteY12" fmla="*/ 2691765 h 6202680"/>
              <a:gd name="connsiteX13" fmla="*/ 3787140 w 6080760"/>
              <a:gd name="connsiteY13" fmla="*/ 2882265 h 6202680"/>
              <a:gd name="connsiteX14" fmla="*/ 4160520 w 6080760"/>
              <a:gd name="connsiteY14" fmla="*/ 3194685 h 6202680"/>
              <a:gd name="connsiteX15" fmla="*/ 4328160 w 6080760"/>
              <a:gd name="connsiteY15" fmla="*/ 3613785 h 6202680"/>
              <a:gd name="connsiteX16" fmla="*/ 4663440 w 6080760"/>
              <a:gd name="connsiteY16" fmla="*/ 3857625 h 6202680"/>
              <a:gd name="connsiteX17" fmla="*/ 5113020 w 6080760"/>
              <a:gd name="connsiteY17" fmla="*/ 4170045 h 6202680"/>
              <a:gd name="connsiteX18" fmla="*/ 5372100 w 6080760"/>
              <a:gd name="connsiteY18" fmla="*/ 4368165 h 6202680"/>
              <a:gd name="connsiteX19" fmla="*/ 5692140 w 6080760"/>
              <a:gd name="connsiteY19" fmla="*/ 4619625 h 6202680"/>
              <a:gd name="connsiteX20" fmla="*/ 5844540 w 6080760"/>
              <a:gd name="connsiteY20" fmla="*/ 4840605 h 6202680"/>
              <a:gd name="connsiteX21" fmla="*/ 5989320 w 6080760"/>
              <a:gd name="connsiteY21" fmla="*/ 5000625 h 6202680"/>
              <a:gd name="connsiteX22" fmla="*/ 6080760 w 6080760"/>
              <a:gd name="connsiteY22" fmla="*/ 5168265 h 6202680"/>
              <a:gd name="connsiteX23" fmla="*/ 6019800 w 6080760"/>
              <a:gd name="connsiteY23" fmla="*/ 5511165 h 6202680"/>
              <a:gd name="connsiteX24" fmla="*/ 6076950 w 6080760"/>
              <a:gd name="connsiteY24" fmla="*/ 6202680 h 6202680"/>
              <a:gd name="connsiteX0" fmla="*/ 83820 w 6080760"/>
              <a:gd name="connsiteY0" fmla="*/ 0 h 6002655"/>
              <a:gd name="connsiteX1" fmla="*/ 131445 w 6080760"/>
              <a:gd name="connsiteY1" fmla="*/ 205740 h 6002655"/>
              <a:gd name="connsiteX2" fmla="*/ 228600 w 6080760"/>
              <a:gd name="connsiteY2" fmla="*/ 502920 h 6002655"/>
              <a:gd name="connsiteX3" fmla="*/ 152400 w 6080760"/>
              <a:gd name="connsiteY3" fmla="*/ 944880 h 6002655"/>
              <a:gd name="connsiteX4" fmla="*/ 0 w 6080760"/>
              <a:gd name="connsiteY4" fmla="*/ 1203960 h 6002655"/>
              <a:gd name="connsiteX5" fmla="*/ 91440 w 6080760"/>
              <a:gd name="connsiteY5" fmla="*/ 1531620 h 6002655"/>
              <a:gd name="connsiteX6" fmla="*/ 449580 w 6080760"/>
              <a:gd name="connsiteY6" fmla="*/ 1752600 h 6002655"/>
              <a:gd name="connsiteX7" fmla="*/ 800100 w 6080760"/>
              <a:gd name="connsiteY7" fmla="*/ 2095500 h 6002655"/>
              <a:gd name="connsiteX8" fmla="*/ 1021080 w 6080760"/>
              <a:gd name="connsiteY8" fmla="*/ 2316480 h 6002655"/>
              <a:gd name="connsiteX9" fmla="*/ 1684020 w 6080760"/>
              <a:gd name="connsiteY9" fmla="*/ 2446020 h 6002655"/>
              <a:gd name="connsiteX10" fmla="*/ 2339340 w 6080760"/>
              <a:gd name="connsiteY10" fmla="*/ 2385060 h 6002655"/>
              <a:gd name="connsiteX11" fmla="*/ 3078480 w 6080760"/>
              <a:gd name="connsiteY11" fmla="*/ 2461260 h 6002655"/>
              <a:gd name="connsiteX12" fmla="*/ 3337560 w 6080760"/>
              <a:gd name="connsiteY12" fmla="*/ 2491740 h 6002655"/>
              <a:gd name="connsiteX13" fmla="*/ 3787140 w 6080760"/>
              <a:gd name="connsiteY13" fmla="*/ 2682240 h 6002655"/>
              <a:gd name="connsiteX14" fmla="*/ 4160520 w 6080760"/>
              <a:gd name="connsiteY14" fmla="*/ 2994660 h 6002655"/>
              <a:gd name="connsiteX15" fmla="*/ 4328160 w 6080760"/>
              <a:gd name="connsiteY15" fmla="*/ 3413760 h 6002655"/>
              <a:gd name="connsiteX16" fmla="*/ 4663440 w 6080760"/>
              <a:gd name="connsiteY16" fmla="*/ 3657600 h 6002655"/>
              <a:gd name="connsiteX17" fmla="*/ 5113020 w 6080760"/>
              <a:gd name="connsiteY17" fmla="*/ 3970020 h 6002655"/>
              <a:gd name="connsiteX18" fmla="*/ 5372100 w 6080760"/>
              <a:gd name="connsiteY18" fmla="*/ 4168140 h 6002655"/>
              <a:gd name="connsiteX19" fmla="*/ 5692140 w 6080760"/>
              <a:gd name="connsiteY19" fmla="*/ 4419600 h 6002655"/>
              <a:gd name="connsiteX20" fmla="*/ 5844540 w 6080760"/>
              <a:gd name="connsiteY20" fmla="*/ 4640580 h 6002655"/>
              <a:gd name="connsiteX21" fmla="*/ 5989320 w 6080760"/>
              <a:gd name="connsiteY21" fmla="*/ 4800600 h 6002655"/>
              <a:gd name="connsiteX22" fmla="*/ 6080760 w 6080760"/>
              <a:gd name="connsiteY22" fmla="*/ 4968240 h 6002655"/>
              <a:gd name="connsiteX23" fmla="*/ 6019800 w 6080760"/>
              <a:gd name="connsiteY23" fmla="*/ 5311140 h 6002655"/>
              <a:gd name="connsiteX24" fmla="*/ 6076950 w 6080760"/>
              <a:gd name="connsiteY24" fmla="*/ 6002655 h 600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80760" h="6002655">
                <a:moveTo>
                  <a:pt x="83820" y="0"/>
                </a:moveTo>
                <a:cubicBezTo>
                  <a:pt x="96520" y="20955"/>
                  <a:pt x="118745" y="184785"/>
                  <a:pt x="131445" y="205740"/>
                </a:cubicBezTo>
                <a:lnTo>
                  <a:pt x="228600" y="502920"/>
                </a:lnTo>
                <a:lnTo>
                  <a:pt x="152400" y="944880"/>
                </a:lnTo>
                <a:lnTo>
                  <a:pt x="0" y="1203960"/>
                </a:lnTo>
                <a:lnTo>
                  <a:pt x="91440" y="1531620"/>
                </a:lnTo>
                <a:lnTo>
                  <a:pt x="449580" y="1752600"/>
                </a:lnTo>
                <a:lnTo>
                  <a:pt x="800100" y="2095500"/>
                </a:lnTo>
                <a:lnTo>
                  <a:pt x="1021080" y="2316480"/>
                </a:lnTo>
                <a:lnTo>
                  <a:pt x="1684020" y="2446020"/>
                </a:lnTo>
                <a:lnTo>
                  <a:pt x="2339340" y="2385060"/>
                </a:lnTo>
                <a:lnTo>
                  <a:pt x="3078480" y="2461260"/>
                </a:lnTo>
                <a:lnTo>
                  <a:pt x="3337560" y="2491740"/>
                </a:lnTo>
                <a:lnTo>
                  <a:pt x="3787140" y="2682240"/>
                </a:lnTo>
                <a:lnTo>
                  <a:pt x="4160520" y="2994660"/>
                </a:lnTo>
                <a:lnTo>
                  <a:pt x="4328160" y="3413760"/>
                </a:lnTo>
                <a:lnTo>
                  <a:pt x="4663440" y="3657600"/>
                </a:lnTo>
                <a:lnTo>
                  <a:pt x="5113020" y="3970020"/>
                </a:lnTo>
                <a:lnTo>
                  <a:pt x="5372100" y="4168140"/>
                </a:lnTo>
                <a:lnTo>
                  <a:pt x="5692140" y="4419600"/>
                </a:lnTo>
                <a:lnTo>
                  <a:pt x="5844540" y="4640580"/>
                </a:lnTo>
                <a:lnTo>
                  <a:pt x="5989320" y="4800600"/>
                </a:lnTo>
                <a:lnTo>
                  <a:pt x="6080760" y="4968240"/>
                </a:lnTo>
                <a:lnTo>
                  <a:pt x="6019800" y="5311140"/>
                </a:lnTo>
                <a:lnTo>
                  <a:pt x="6076950" y="6002655"/>
                </a:lnTo>
              </a:path>
            </a:pathLst>
          </a:custGeom>
          <a:noFill/>
          <a:ln w="114300">
            <a:solidFill>
              <a:srgbClr val="3333FF">
                <a:alpha val="39000"/>
              </a:srgbClr>
            </a:solidFill>
            <a:headEnd type="triangle"/>
            <a:tailEnd type="triangle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3488216" y="1140787"/>
            <a:ext cx="1771650" cy="3238500"/>
          </a:xfrm>
          <a:custGeom>
            <a:avLst/>
            <a:gdLst>
              <a:gd name="connsiteX0" fmla="*/ 0 w 1743075"/>
              <a:gd name="connsiteY0" fmla="*/ 3390900 h 3390900"/>
              <a:gd name="connsiteX1" fmla="*/ 142875 w 1743075"/>
              <a:gd name="connsiteY1" fmla="*/ 3038475 h 3390900"/>
              <a:gd name="connsiteX2" fmla="*/ 590550 w 1743075"/>
              <a:gd name="connsiteY2" fmla="*/ 2524125 h 3390900"/>
              <a:gd name="connsiteX3" fmla="*/ 942975 w 1743075"/>
              <a:gd name="connsiteY3" fmla="*/ 2228850 h 3390900"/>
              <a:gd name="connsiteX4" fmla="*/ 1143000 w 1743075"/>
              <a:gd name="connsiteY4" fmla="*/ 1933575 h 3390900"/>
              <a:gd name="connsiteX5" fmla="*/ 1390650 w 1743075"/>
              <a:gd name="connsiteY5" fmla="*/ 1638300 h 3390900"/>
              <a:gd name="connsiteX6" fmla="*/ 1543050 w 1743075"/>
              <a:gd name="connsiteY6" fmla="*/ 1076325 h 3390900"/>
              <a:gd name="connsiteX7" fmla="*/ 1619250 w 1743075"/>
              <a:gd name="connsiteY7" fmla="*/ 762000 h 3390900"/>
              <a:gd name="connsiteX8" fmla="*/ 1743075 w 1743075"/>
              <a:gd name="connsiteY8" fmla="*/ 419100 h 3390900"/>
              <a:gd name="connsiteX9" fmla="*/ 1743075 w 1743075"/>
              <a:gd name="connsiteY9" fmla="*/ 0 h 3390900"/>
              <a:gd name="connsiteX0" fmla="*/ 0 w 1743075"/>
              <a:gd name="connsiteY0" fmla="*/ 2981325 h 2981325"/>
              <a:gd name="connsiteX1" fmla="*/ 142875 w 1743075"/>
              <a:gd name="connsiteY1" fmla="*/ 2628900 h 2981325"/>
              <a:gd name="connsiteX2" fmla="*/ 590550 w 1743075"/>
              <a:gd name="connsiteY2" fmla="*/ 2114550 h 2981325"/>
              <a:gd name="connsiteX3" fmla="*/ 942975 w 1743075"/>
              <a:gd name="connsiteY3" fmla="*/ 1819275 h 2981325"/>
              <a:gd name="connsiteX4" fmla="*/ 1143000 w 1743075"/>
              <a:gd name="connsiteY4" fmla="*/ 1524000 h 2981325"/>
              <a:gd name="connsiteX5" fmla="*/ 1390650 w 1743075"/>
              <a:gd name="connsiteY5" fmla="*/ 1228725 h 2981325"/>
              <a:gd name="connsiteX6" fmla="*/ 1543050 w 1743075"/>
              <a:gd name="connsiteY6" fmla="*/ 666750 h 2981325"/>
              <a:gd name="connsiteX7" fmla="*/ 1619250 w 1743075"/>
              <a:gd name="connsiteY7" fmla="*/ 352425 h 2981325"/>
              <a:gd name="connsiteX8" fmla="*/ 1743075 w 1743075"/>
              <a:gd name="connsiteY8" fmla="*/ 9525 h 2981325"/>
              <a:gd name="connsiteX9" fmla="*/ 1714500 w 1743075"/>
              <a:gd name="connsiteY9" fmla="*/ 0 h 2981325"/>
              <a:gd name="connsiteX0" fmla="*/ 0 w 1743075"/>
              <a:gd name="connsiteY0" fmla="*/ 3200400 h 3200400"/>
              <a:gd name="connsiteX1" fmla="*/ 142875 w 1743075"/>
              <a:gd name="connsiteY1" fmla="*/ 2847975 h 3200400"/>
              <a:gd name="connsiteX2" fmla="*/ 590550 w 1743075"/>
              <a:gd name="connsiteY2" fmla="*/ 2333625 h 3200400"/>
              <a:gd name="connsiteX3" fmla="*/ 942975 w 1743075"/>
              <a:gd name="connsiteY3" fmla="*/ 2038350 h 3200400"/>
              <a:gd name="connsiteX4" fmla="*/ 1143000 w 1743075"/>
              <a:gd name="connsiteY4" fmla="*/ 1743075 h 3200400"/>
              <a:gd name="connsiteX5" fmla="*/ 1390650 w 1743075"/>
              <a:gd name="connsiteY5" fmla="*/ 1447800 h 3200400"/>
              <a:gd name="connsiteX6" fmla="*/ 1543050 w 1743075"/>
              <a:gd name="connsiteY6" fmla="*/ 885825 h 3200400"/>
              <a:gd name="connsiteX7" fmla="*/ 1619250 w 1743075"/>
              <a:gd name="connsiteY7" fmla="*/ 571500 h 3200400"/>
              <a:gd name="connsiteX8" fmla="*/ 1743075 w 1743075"/>
              <a:gd name="connsiteY8" fmla="*/ 228600 h 3200400"/>
              <a:gd name="connsiteX9" fmla="*/ 1647825 w 1743075"/>
              <a:gd name="connsiteY9" fmla="*/ 0 h 3200400"/>
              <a:gd name="connsiteX0" fmla="*/ 0 w 1771650"/>
              <a:gd name="connsiteY0" fmla="*/ 3238500 h 3238500"/>
              <a:gd name="connsiteX1" fmla="*/ 142875 w 1771650"/>
              <a:gd name="connsiteY1" fmla="*/ 2886075 h 3238500"/>
              <a:gd name="connsiteX2" fmla="*/ 590550 w 1771650"/>
              <a:gd name="connsiteY2" fmla="*/ 2371725 h 3238500"/>
              <a:gd name="connsiteX3" fmla="*/ 942975 w 1771650"/>
              <a:gd name="connsiteY3" fmla="*/ 2076450 h 3238500"/>
              <a:gd name="connsiteX4" fmla="*/ 1143000 w 1771650"/>
              <a:gd name="connsiteY4" fmla="*/ 1781175 h 3238500"/>
              <a:gd name="connsiteX5" fmla="*/ 1390650 w 1771650"/>
              <a:gd name="connsiteY5" fmla="*/ 1485900 h 3238500"/>
              <a:gd name="connsiteX6" fmla="*/ 1543050 w 1771650"/>
              <a:gd name="connsiteY6" fmla="*/ 923925 h 3238500"/>
              <a:gd name="connsiteX7" fmla="*/ 1619250 w 1771650"/>
              <a:gd name="connsiteY7" fmla="*/ 609600 h 3238500"/>
              <a:gd name="connsiteX8" fmla="*/ 1743075 w 1771650"/>
              <a:gd name="connsiteY8" fmla="*/ 266700 h 3238500"/>
              <a:gd name="connsiteX9" fmla="*/ 1771650 w 1771650"/>
              <a:gd name="connsiteY9" fmla="*/ 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1650" h="3238500">
                <a:moveTo>
                  <a:pt x="0" y="3238500"/>
                </a:moveTo>
                <a:lnTo>
                  <a:pt x="142875" y="2886075"/>
                </a:lnTo>
                <a:lnTo>
                  <a:pt x="590550" y="2371725"/>
                </a:lnTo>
                <a:lnTo>
                  <a:pt x="942975" y="2076450"/>
                </a:lnTo>
                <a:lnTo>
                  <a:pt x="1143000" y="1781175"/>
                </a:lnTo>
                <a:lnTo>
                  <a:pt x="1390650" y="1485900"/>
                </a:lnTo>
                <a:lnTo>
                  <a:pt x="1543050" y="923925"/>
                </a:lnTo>
                <a:lnTo>
                  <a:pt x="1619250" y="609600"/>
                </a:lnTo>
                <a:lnTo>
                  <a:pt x="1743075" y="266700"/>
                </a:lnTo>
                <a:lnTo>
                  <a:pt x="1771650" y="0"/>
                </a:lnTo>
              </a:path>
            </a:pathLst>
          </a:custGeom>
          <a:noFill/>
          <a:ln w="114300">
            <a:solidFill>
              <a:srgbClr val="CC00CC">
                <a:alpha val="25000"/>
              </a:srgbClr>
            </a:solidFill>
            <a:headEnd type="triangle"/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868840" y="2550487"/>
            <a:ext cx="8696325" cy="2409825"/>
          </a:xfrm>
          <a:custGeom>
            <a:avLst/>
            <a:gdLst>
              <a:gd name="connsiteX0" fmla="*/ 0 w 8696325"/>
              <a:gd name="connsiteY0" fmla="*/ 514350 h 2409825"/>
              <a:gd name="connsiteX1" fmla="*/ 266700 w 8696325"/>
              <a:gd name="connsiteY1" fmla="*/ 504825 h 2409825"/>
              <a:gd name="connsiteX2" fmla="*/ 771525 w 8696325"/>
              <a:gd name="connsiteY2" fmla="*/ 266700 h 2409825"/>
              <a:gd name="connsiteX3" fmla="*/ 942975 w 8696325"/>
              <a:gd name="connsiteY3" fmla="*/ 114300 h 2409825"/>
              <a:gd name="connsiteX4" fmla="*/ 1295400 w 8696325"/>
              <a:gd name="connsiteY4" fmla="*/ 0 h 2409825"/>
              <a:gd name="connsiteX5" fmla="*/ 1581150 w 8696325"/>
              <a:gd name="connsiteY5" fmla="*/ 66675 h 2409825"/>
              <a:gd name="connsiteX6" fmla="*/ 1895475 w 8696325"/>
              <a:gd name="connsiteY6" fmla="*/ 295275 h 2409825"/>
              <a:gd name="connsiteX7" fmla="*/ 2085975 w 8696325"/>
              <a:gd name="connsiteY7" fmla="*/ 514350 h 2409825"/>
              <a:gd name="connsiteX8" fmla="*/ 2428875 w 8696325"/>
              <a:gd name="connsiteY8" fmla="*/ 533400 h 2409825"/>
              <a:gd name="connsiteX9" fmla="*/ 2752725 w 8696325"/>
              <a:gd name="connsiteY9" fmla="*/ 571500 h 2409825"/>
              <a:gd name="connsiteX10" fmla="*/ 3181350 w 8696325"/>
              <a:gd name="connsiteY10" fmla="*/ 685800 h 2409825"/>
              <a:gd name="connsiteX11" fmla="*/ 3667125 w 8696325"/>
              <a:gd name="connsiteY11" fmla="*/ 485775 h 2409825"/>
              <a:gd name="connsiteX12" fmla="*/ 4267200 w 8696325"/>
              <a:gd name="connsiteY12" fmla="*/ 485775 h 2409825"/>
              <a:gd name="connsiteX13" fmla="*/ 4848225 w 8696325"/>
              <a:gd name="connsiteY13" fmla="*/ 828675 h 2409825"/>
              <a:gd name="connsiteX14" fmla="*/ 5295900 w 8696325"/>
              <a:gd name="connsiteY14" fmla="*/ 1123950 h 2409825"/>
              <a:gd name="connsiteX15" fmla="*/ 5381625 w 8696325"/>
              <a:gd name="connsiteY15" fmla="*/ 1390650 h 2409825"/>
              <a:gd name="connsiteX16" fmla="*/ 5676900 w 8696325"/>
              <a:gd name="connsiteY16" fmla="*/ 1800225 h 2409825"/>
              <a:gd name="connsiteX17" fmla="*/ 6191250 w 8696325"/>
              <a:gd name="connsiteY17" fmla="*/ 2181225 h 2409825"/>
              <a:gd name="connsiteX18" fmla="*/ 6600825 w 8696325"/>
              <a:gd name="connsiteY18" fmla="*/ 2409825 h 2409825"/>
              <a:gd name="connsiteX19" fmla="*/ 7115175 w 8696325"/>
              <a:gd name="connsiteY19" fmla="*/ 2390775 h 2409825"/>
              <a:gd name="connsiteX20" fmla="*/ 7600950 w 8696325"/>
              <a:gd name="connsiteY20" fmla="*/ 2343150 h 2409825"/>
              <a:gd name="connsiteX21" fmla="*/ 8696325 w 8696325"/>
              <a:gd name="connsiteY21" fmla="*/ 2105025 h 240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696325" h="2409825">
                <a:moveTo>
                  <a:pt x="0" y="514350"/>
                </a:moveTo>
                <a:lnTo>
                  <a:pt x="266700" y="504825"/>
                </a:lnTo>
                <a:lnTo>
                  <a:pt x="771525" y="266700"/>
                </a:lnTo>
                <a:lnTo>
                  <a:pt x="942975" y="114300"/>
                </a:lnTo>
                <a:lnTo>
                  <a:pt x="1295400" y="0"/>
                </a:lnTo>
                <a:lnTo>
                  <a:pt x="1581150" y="66675"/>
                </a:lnTo>
                <a:lnTo>
                  <a:pt x="1895475" y="295275"/>
                </a:lnTo>
                <a:lnTo>
                  <a:pt x="2085975" y="514350"/>
                </a:lnTo>
                <a:lnTo>
                  <a:pt x="2428875" y="533400"/>
                </a:lnTo>
                <a:lnTo>
                  <a:pt x="2752725" y="571500"/>
                </a:lnTo>
                <a:lnTo>
                  <a:pt x="3181350" y="685800"/>
                </a:lnTo>
                <a:lnTo>
                  <a:pt x="3667125" y="485775"/>
                </a:lnTo>
                <a:lnTo>
                  <a:pt x="4267200" y="485775"/>
                </a:lnTo>
                <a:lnTo>
                  <a:pt x="4848225" y="828675"/>
                </a:lnTo>
                <a:lnTo>
                  <a:pt x="5295900" y="1123950"/>
                </a:lnTo>
                <a:lnTo>
                  <a:pt x="5381625" y="1390650"/>
                </a:lnTo>
                <a:lnTo>
                  <a:pt x="5676900" y="1800225"/>
                </a:lnTo>
                <a:lnTo>
                  <a:pt x="6191250" y="2181225"/>
                </a:lnTo>
                <a:lnTo>
                  <a:pt x="6600825" y="2409825"/>
                </a:lnTo>
                <a:lnTo>
                  <a:pt x="7115175" y="2390775"/>
                </a:lnTo>
                <a:lnTo>
                  <a:pt x="7600950" y="2343150"/>
                </a:lnTo>
                <a:lnTo>
                  <a:pt x="8696325" y="2105025"/>
                </a:lnTo>
              </a:path>
            </a:pathLst>
          </a:custGeom>
          <a:noFill/>
          <a:ln w="114300">
            <a:solidFill>
              <a:srgbClr val="7030A0">
                <a:alpha val="25000"/>
              </a:srgbClr>
            </a:solidFill>
            <a:headEnd type="triangle"/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347973" y="2965646"/>
            <a:ext cx="305280" cy="30528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114018" y="2965646"/>
            <a:ext cx="229319" cy="22931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383708" y="2778553"/>
            <a:ext cx="305280" cy="30528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013167" y="2869888"/>
            <a:ext cx="152640" cy="12260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195333" y="2974877"/>
            <a:ext cx="152640" cy="12260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564129" y="2941425"/>
            <a:ext cx="152640" cy="12260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8357335" y="5781170"/>
            <a:ext cx="305280" cy="30528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40"/>
          <p:cNvSpPr/>
          <p:nvPr/>
        </p:nvSpPr>
        <p:spPr>
          <a:xfrm>
            <a:off x="4876029" y="2698518"/>
            <a:ext cx="1200564" cy="808804"/>
          </a:xfrm>
          <a:custGeom>
            <a:avLst/>
            <a:gdLst>
              <a:gd name="connsiteX0" fmla="*/ 112059 w 1169894"/>
              <a:gd name="connsiteY0" fmla="*/ 179294 h 672353"/>
              <a:gd name="connsiteX1" fmla="*/ 129988 w 1169894"/>
              <a:gd name="connsiteY1" fmla="*/ 76200 h 672353"/>
              <a:gd name="connsiteX2" fmla="*/ 322729 w 1169894"/>
              <a:gd name="connsiteY2" fmla="*/ 22412 h 672353"/>
              <a:gd name="connsiteX3" fmla="*/ 632012 w 1169894"/>
              <a:gd name="connsiteY3" fmla="*/ 107576 h 672353"/>
              <a:gd name="connsiteX4" fmla="*/ 717176 w 1169894"/>
              <a:gd name="connsiteY4" fmla="*/ 138953 h 672353"/>
              <a:gd name="connsiteX5" fmla="*/ 838200 w 1169894"/>
              <a:gd name="connsiteY5" fmla="*/ 49306 h 672353"/>
              <a:gd name="connsiteX6" fmla="*/ 941294 w 1169894"/>
              <a:gd name="connsiteY6" fmla="*/ 98612 h 672353"/>
              <a:gd name="connsiteX7" fmla="*/ 941294 w 1169894"/>
              <a:gd name="connsiteY7" fmla="*/ 242047 h 672353"/>
              <a:gd name="connsiteX8" fmla="*/ 1030941 w 1169894"/>
              <a:gd name="connsiteY8" fmla="*/ 318247 h 672353"/>
              <a:gd name="connsiteX9" fmla="*/ 1169894 w 1169894"/>
              <a:gd name="connsiteY9" fmla="*/ 452717 h 672353"/>
              <a:gd name="connsiteX10" fmla="*/ 1111623 w 1169894"/>
              <a:gd name="connsiteY10" fmla="*/ 569259 h 672353"/>
              <a:gd name="connsiteX11" fmla="*/ 820270 w 1169894"/>
              <a:gd name="connsiteY11" fmla="*/ 672353 h 672353"/>
              <a:gd name="connsiteX12" fmla="*/ 560294 w 1169894"/>
              <a:gd name="connsiteY12" fmla="*/ 533400 h 672353"/>
              <a:gd name="connsiteX13" fmla="*/ 412376 w 1169894"/>
              <a:gd name="connsiteY13" fmla="*/ 421341 h 672353"/>
              <a:gd name="connsiteX14" fmla="*/ 237565 w 1169894"/>
              <a:gd name="connsiteY14" fmla="*/ 295835 h 672353"/>
              <a:gd name="connsiteX15" fmla="*/ 0 w 1169894"/>
              <a:gd name="connsiteY15" fmla="*/ 268941 h 672353"/>
              <a:gd name="connsiteX16" fmla="*/ 17929 w 1169894"/>
              <a:gd name="connsiteY16" fmla="*/ 103094 h 672353"/>
              <a:gd name="connsiteX17" fmla="*/ 273423 w 1169894"/>
              <a:gd name="connsiteY17" fmla="*/ 0 h 672353"/>
              <a:gd name="connsiteX0" fmla="*/ 94130 w 1151965"/>
              <a:gd name="connsiteY0" fmla="*/ 179294 h 672353"/>
              <a:gd name="connsiteX1" fmla="*/ 112059 w 1151965"/>
              <a:gd name="connsiteY1" fmla="*/ 76200 h 672353"/>
              <a:gd name="connsiteX2" fmla="*/ 304800 w 1151965"/>
              <a:gd name="connsiteY2" fmla="*/ 22412 h 672353"/>
              <a:gd name="connsiteX3" fmla="*/ 614083 w 1151965"/>
              <a:gd name="connsiteY3" fmla="*/ 107576 h 672353"/>
              <a:gd name="connsiteX4" fmla="*/ 699247 w 1151965"/>
              <a:gd name="connsiteY4" fmla="*/ 138953 h 672353"/>
              <a:gd name="connsiteX5" fmla="*/ 820271 w 1151965"/>
              <a:gd name="connsiteY5" fmla="*/ 49306 h 672353"/>
              <a:gd name="connsiteX6" fmla="*/ 923365 w 1151965"/>
              <a:gd name="connsiteY6" fmla="*/ 98612 h 672353"/>
              <a:gd name="connsiteX7" fmla="*/ 923365 w 1151965"/>
              <a:gd name="connsiteY7" fmla="*/ 242047 h 672353"/>
              <a:gd name="connsiteX8" fmla="*/ 1013012 w 1151965"/>
              <a:gd name="connsiteY8" fmla="*/ 318247 h 672353"/>
              <a:gd name="connsiteX9" fmla="*/ 1151965 w 1151965"/>
              <a:gd name="connsiteY9" fmla="*/ 452717 h 672353"/>
              <a:gd name="connsiteX10" fmla="*/ 1093694 w 1151965"/>
              <a:gd name="connsiteY10" fmla="*/ 569259 h 672353"/>
              <a:gd name="connsiteX11" fmla="*/ 802341 w 1151965"/>
              <a:gd name="connsiteY11" fmla="*/ 672353 h 672353"/>
              <a:gd name="connsiteX12" fmla="*/ 542365 w 1151965"/>
              <a:gd name="connsiteY12" fmla="*/ 533400 h 672353"/>
              <a:gd name="connsiteX13" fmla="*/ 394447 w 1151965"/>
              <a:gd name="connsiteY13" fmla="*/ 421341 h 672353"/>
              <a:gd name="connsiteX14" fmla="*/ 219636 w 1151965"/>
              <a:gd name="connsiteY14" fmla="*/ 295835 h 672353"/>
              <a:gd name="connsiteX15" fmla="*/ 201435 w 1151965"/>
              <a:gd name="connsiteY15" fmla="*/ 251677 h 672353"/>
              <a:gd name="connsiteX16" fmla="*/ 0 w 1151965"/>
              <a:gd name="connsiteY16" fmla="*/ 103094 h 672353"/>
              <a:gd name="connsiteX17" fmla="*/ 255494 w 1151965"/>
              <a:gd name="connsiteY17" fmla="*/ 0 h 672353"/>
              <a:gd name="connsiteX0" fmla="*/ 0 w 1057835"/>
              <a:gd name="connsiteY0" fmla="*/ 179294 h 672353"/>
              <a:gd name="connsiteX1" fmla="*/ 17929 w 1057835"/>
              <a:gd name="connsiteY1" fmla="*/ 76200 h 672353"/>
              <a:gd name="connsiteX2" fmla="*/ 210670 w 1057835"/>
              <a:gd name="connsiteY2" fmla="*/ 22412 h 672353"/>
              <a:gd name="connsiteX3" fmla="*/ 519953 w 1057835"/>
              <a:gd name="connsiteY3" fmla="*/ 107576 h 672353"/>
              <a:gd name="connsiteX4" fmla="*/ 605117 w 1057835"/>
              <a:gd name="connsiteY4" fmla="*/ 138953 h 672353"/>
              <a:gd name="connsiteX5" fmla="*/ 726141 w 1057835"/>
              <a:gd name="connsiteY5" fmla="*/ 49306 h 672353"/>
              <a:gd name="connsiteX6" fmla="*/ 829235 w 1057835"/>
              <a:gd name="connsiteY6" fmla="*/ 98612 h 672353"/>
              <a:gd name="connsiteX7" fmla="*/ 829235 w 1057835"/>
              <a:gd name="connsiteY7" fmla="*/ 242047 h 672353"/>
              <a:gd name="connsiteX8" fmla="*/ 918882 w 1057835"/>
              <a:gd name="connsiteY8" fmla="*/ 318247 h 672353"/>
              <a:gd name="connsiteX9" fmla="*/ 1057835 w 1057835"/>
              <a:gd name="connsiteY9" fmla="*/ 452717 h 672353"/>
              <a:gd name="connsiteX10" fmla="*/ 999564 w 1057835"/>
              <a:gd name="connsiteY10" fmla="*/ 569259 h 672353"/>
              <a:gd name="connsiteX11" fmla="*/ 708211 w 1057835"/>
              <a:gd name="connsiteY11" fmla="*/ 672353 h 672353"/>
              <a:gd name="connsiteX12" fmla="*/ 448235 w 1057835"/>
              <a:gd name="connsiteY12" fmla="*/ 533400 h 672353"/>
              <a:gd name="connsiteX13" fmla="*/ 300317 w 1057835"/>
              <a:gd name="connsiteY13" fmla="*/ 421341 h 672353"/>
              <a:gd name="connsiteX14" fmla="*/ 125506 w 1057835"/>
              <a:gd name="connsiteY14" fmla="*/ 295835 h 672353"/>
              <a:gd name="connsiteX15" fmla="*/ 107305 w 1057835"/>
              <a:gd name="connsiteY15" fmla="*/ 251677 h 672353"/>
              <a:gd name="connsiteX16" fmla="*/ 32870 w 1057835"/>
              <a:gd name="connsiteY16" fmla="*/ 82378 h 672353"/>
              <a:gd name="connsiteX17" fmla="*/ 161364 w 1057835"/>
              <a:gd name="connsiteY17" fmla="*/ 0 h 672353"/>
              <a:gd name="connsiteX0" fmla="*/ 39798 w 1039906"/>
              <a:gd name="connsiteY0" fmla="*/ 227631 h 672353"/>
              <a:gd name="connsiteX1" fmla="*/ 0 w 1039906"/>
              <a:gd name="connsiteY1" fmla="*/ 76200 h 672353"/>
              <a:gd name="connsiteX2" fmla="*/ 192741 w 1039906"/>
              <a:gd name="connsiteY2" fmla="*/ 22412 h 672353"/>
              <a:gd name="connsiteX3" fmla="*/ 502024 w 1039906"/>
              <a:gd name="connsiteY3" fmla="*/ 107576 h 672353"/>
              <a:gd name="connsiteX4" fmla="*/ 587188 w 1039906"/>
              <a:gd name="connsiteY4" fmla="*/ 138953 h 672353"/>
              <a:gd name="connsiteX5" fmla="*/ 708212 w 1039906"/>
              <a:gd name="connsiteY5" fmla="*/ 49306 h 672353"/>
              <a:gd name="connsiteX6" fmla="*/ 811306 w 1039906"/>
              <a:gd name="connsiteY6" fmla="*/ 98612 h 672353"/>
              <a:gd name="connsiteX7" fmla="*/ 811306 w 1039906"/>
              <a:gd name="connsiteY7" fmla="*/ 242047 h 672353"/>
              <a:gd name="connsiteX8" fmla="*/ 900953 w 1039906"/>
              <a:gd name="connsiteY8" fmla="*/ 318247 h 672353"/>
              <a:gd name="connsiteX9" fmla="*/ 1039906 w 1039906"/>
              <a:gd name="connsiteY9" fmla="*/ 452717 h 672353"/>
              <a:gd name="connsiteX10" fmla="*/ 981635 w 1039906"/>
              <a:gd name="connsiteY10" fmla="*/ 569259 h 672353"/>
              <a:gd name="connsiteX11" fmla="*/ 690282 w 1039906"/>
              <a:gd name="connsiteY11" fmla="*/ 672353 h 672353"/>
              <a:gd name="connsiteX12" fmla="*/ 430306 w 1039906"/>
              <a:gd name="connsiteY12" fmla="*/ 533400 h 672353"/>
              <a:gd name="connsiteX13" fmla="*/ 282388 w 1039906"/>
              <a:gd name="connsiteY13" fmla="*/ 421341 h 672353"/>
              <a:gd name="connsiteX14" fmla="*/ 107577 w 1039906"/>
              <a:gd name="connsiteY14" fmla="*/ 295835 h 672353"/>
              <a:gd name="connsiteX15" fmla="*/ 89376 w 1039906"/>
              <a:gd name="connsiteY15" fmla="*/ 251677 h 672353"/>
              <a:gd name="connsiteX16" fmla="*/ 14941 w 1039906"/>
              <a:gd name="connsiteY16" fmla="*/ 82378 h 672353"/>
              <a:gd name="connsiteX17" fmla="*/ 143435 w 1039906"/>
              <a:gd name="connsiteY17" fmla="*/ 0 h 672353"/>
              <a:gd name="connsiteX0" fmla="*/ 39798 w 1039906"/>
              <a:gd name="connsiteY0" fmla="*/ 227631 h 672353"/>
              <a:gd name="connsiteX1" fmla="*/ 0 w 1039906"/>
              <a:gd name="connsiteY1" fmla="*/ 76200 h 672353"/>
              <a:gd name="connsiteX2" fmla="*/ 192741 w 1039906"/>
              <a:gd name="connsiteY2" fmla="*/ 22412 h 672353"/>
              <a:gd name="connsiteX3" fmla="*/ 502024 w 1039906"/>
              <a:gd name="connsiteY3" fmla="*/ 107576 h 672353"/>
              <a:gd name="connsiteX4" fmla="*/ 587188 w 1039906"/>
              <a:gd name="connsiteY4" fmla="*/ 138953 h 672353"/>
              <a:gd name="connsiteX5" fmla="*/ 708212 w 1039906"/>
              <a:gd name="connsiteY5" fmla="*/ 49306 h 672353"/>
              <a:gd name="connsiteX6" fmla="*/ 811306 w 1039906"/>
              <a:gd name="connsiteY6" fmla="*/ 98612 h 672353"/>
              <a:gd name="connsiteX7" fmla="*/ 811306 w 1039906"/>
              <a:gd name="connsiteY7" fmla="*/ 242047 h 672353"/>
              <a:gd name="connsiteX8" fmla="*/ 900953 w 1039906"/>
              <a:gd name="connsiteY8" fmla="*/ 318247 h 672353"/>
              <a:gd name="connsiteX9" fmla="*/ 1039906 w 1039906"/>
              <a:gd name="connsiteY9" fmla="*/ 452717 h 672353"/>
              <a:gd name="connsiteX10" fmla="*/ 981635 w 1039906"/>
              <a:gd name="connsiteY10" fmla="*/ 569259 h 672353"/>
              <a:gd name="connsiteX11" fmla="*/ 690282 w 1039906"/>
              <a:gd name="connsiteY11" fmla="*/ 672353 h 672353"/>
              <a:gd name="connsiteX12" fmla="*/ 430306 w 1039906"/>
              <a:gd name="connsiteY12" fmla="*/ 533400 h 672353"/>
              <a:gd name="connsiteX13" fmla="*/ 282388 w 1039906"/>
              <a:gd name="connsiteY13" fmla="*/ 421341 h 672353"/>
              <a:gd name="connsiteX14" fmla="*/ 107577 w 1039906"/>
              <a:gd name="connsiteY14" fmla="*/ 295835 h 672353"/>
              <a:gd name="connsiteX15" fmla="*/ 89376 w 1039906"/>
              <a:gd name="connsiteY15" fmla="*/ 251677 h 672353"/>
              <a:gd name="connsiteX16" fmla="*/ 64972 w 1039906"/>
              <a:gd name="connsiteY16" fmla="*/ 147979 h 672353"/>
              <a:gd name="connsiteX17" fmla="*/ 143435 w 1039906"/>
              <a:gd name="connsiteY17" fmla="*/ 0 h 672353"/>
              <a:gd name="connsiteX0" fmla="*/ 0 w 1000108"/>
              <a:gd name="connsiteY0" fmla="*/ 227631 h 672353"/>
              <a:gd name="connsiteX1" fmla="*/ 37172 w 1000108"/>
              <a:gd name="connsiteY1" fmla="*/ 76200 h 672353"/>
              <a:gd name="connsiteX2" fmla="*/ 152943 w 1000108"/>
              <a:gd name="connsiteY2" fmla="*/ 22412 h 672353"/>
              <a:gd name="connsiteX3" fmla="*/ 462226 w 1000108"/>
              <a:gd name="connsiteY3" fmla="*/ 107576 h 672353"/>
              <a:gd name="connsiteX4" fmla="*/ 547390 w 1000108"/>
              <a:gd name="connsiteY4" fmla="*/ 138953 h 672353"/>
              <a:gd name="connsiteX5" fmla="*/ 668414 w 1000108"/>
              <a:gd name="connsiteY5" fmla="*/ 49306 h 672353"/>
              <a:gd name="connsiteX6" fmla="*/ 771508 w 1000108"/>
              <a:gd name="connsiteY6" fmla="*/ 98612 h 672353"/>
              <a:gd name="connsiteX7" fmla="*/ 771508 w 1000108"/>
              <a:gd name="connsiteY7" fmla="*/ 242047 h 672353"/>
              <a:gd name="connsiteX8" fmla="*/ 861155 w 1000108"/>
              <a:gd name="connsiteY8" fmla="*/ 318247 h 672353"/>
              <a:gd name="connsiteX9" fmla="*/ 1000108 w 1000108"/>
              <a:gd name="connsiteY9" fmla="*/ 452717 h 672353"/>
              <a:gd name="connsiteX10" fmla="*/ 941837 w 1000108"/>
              <a:gd name="connsiteY10" fmla="*/ 569259 h 672353"/>
              <a:gd name="connsiteX11" fmla="*/ 650484 w 1000108"/>
              <a:gd name="connsiteY11" fmla="*/ 672353 h 672353"/>
              <a:gd name="connsiteX12" fmla="*/ 390508 w 1000108"/>
              <a:gd name="connsiteY12" fmla="*/ 533400 h 672353"/>
              <a:gd name="connsiteX13" fmla="*/ 242590 w 1000108"/>
              <a:gd name="connsiteY13" fmla="*/ 421341 h 672353"/>
              <a:gd name="connsiteX14" fmla="*/ 67779 w 1000108"/>
              <a:gd name="connsiteY14" fmla="*/ 295835 h 672353"/>
              <a:gd name="connsiteX15" fmla="*/ 49578 w 1000108"/>
              <a:gd name="connsiteY15" fmla="*/ 251677 h 672353"/>
              <a:gd name="connsiteX16" fmla="*/ 25174 w 1000108"/>
              <a:gd name="connsiteY16" fmla="*/ 147979 h 672353"/>
              <a:gd name="connsiteX17" fmla="*/ 103637 w 1000108"/>
              <a:gd name="connsiteY17" fmla="*/ 0 h 672353"/>
              <a:gd name="connsiteX0" fmla="*/ 0 w 1000108"/>
              <a:gd name="connsiteY0" fmla="*/ 227631 h 672353"/>
              <a:gd name="connsiteX1" fmla="*/ 37172 w 1000108"/>
              <a:gd name="connsiteY1" fmla="*/ 76200 h 672353"/>
              <a:gd name="connsiteX2" fmla="*/ 152943 w 1000108"/>
              <a:gd name="connsiteY2" fmla="*/ 22412 h 672353"/>
              <a:gd name="connsiteX3" fmla="*/ 462226 w 1000108"/>
              <a:gd name="connsiteY3" fmla="*/ 107576 h 672353"/>
              <a:gd name="connsiteX4" fmla="*/ 547390 w 1000108"/>
              <a:gd name="connsiteY4" fmla="*/ 138953 h 672353"/>
              <a:gd name="connsiteX5" fmla="*/ 668414 w 1000108"/>
              <a:gd name="connsiteY5" fmla="*/ 49306 h 672353"/>
              <a:gd name="connsiteX6" fmla="*/ 771508 w 1000108"/>
              <a:gd name="connsiteY6" fmla="*/ 98612 h 672353"/>
              <a:gd name="connsiteX7" fmla="*/ 771508 w 1000108"/>
              <a:gd name="connsiteY7" fmla="*/ 242047 h 672353"/>
              <a:gd name="connsiteX8" fmla="*/ 861155 w 1000108"/>
              <a:gd name="connsiteY8" fmla="*/ 318247 h 672353"/>
              <a:gd name="connsiteX9" fmla="*/ 1000108 w 1000108"/>
              <a:gd name="connsiteY9" fmla="*/ 452717 h 672353"/>
              <a:gd name="connsiteX10" fmla="*/ 941837 w 1000108"/>
              <a:gd name="connsiteY10" fmla="*/ 569259 h 672353"/>
              <a:gd name="connsiteX11" fmla="*/ 650484 w 1000108"/>
              <a:gd name="connsiteY11" fmla="*/ 672353 h 672353"/>
              <a:gd name="connsiteX12" fmla="*/ 390508 w 1000108"/>
              <a:gd name="connsiteY12" fmla="*/ 533400 h 672353"/>
              <a:gd name="connsiteX13" fmla="*/ 242590 w 1000108"/>
              <a:gd name="connsiteY13" fmla="*/ 421341 h 672353"/>
              <a:gd name="connsiteX14" fmla="*/ 67779 w 1000108"/>
              <a:gd name="connsiteY14" fmla="*/ 295835 h 672353"/>
              <a:gd name="connsiteX15" fmla="*/ 49578 w 1000108"/>
              <a:gd name="connsiteY15" fmla="*/ 251677 h 672353"/>
              <a:gd name="connsiteX16" fmla="*/ 25174 w 1000108"/>
              <a:gd name="connsiteY16" fmla="*/ 147979 h 672353"/>
              <a:gd name="connsiteX17" fmla="*/ 103637 w 1000108"/>
              <a:gd name="connsiteY17" fmla="*/ 0 h 672353"/>
              <a:gd name="connsiteX0" fmla="*/ 0 w 1000108"/>
              <a:gd name="connsiteY0" fmla="*/ 227631 h 672353"/>
              <a:gd name="connsiteX1" fmla="*/ 37172 w 1000108"/>
              <a:gd name="connsiteY1" fmla="*/ 76200 h 672353"/>
              <a:gd name="connsiteX2" fmla="*/ 152943 w 1000108"/>
              <a:gd name="connsiteY2" fmla="*/ 22412 h 672353"/>
              <a:gd name="connsiteX3" fmla="*/ 462226 w 1000108"/>
              <a:gd name="connsiteY3" fmla="*/ 107576 h 672353"/>
              <a:gd name="connsiteX4" fmla="*/ 555087 w 1000108"/>
              <a:gd name="connsiteY4" fmla="*/ 62994 h 672353"/>
              <a:gd name="connsiteX5" fmla="*/ 668414 w 1000108"/>
              <a:gd name="connsiteY5" fmla="*/ 49306 h 672353"/>
              <a:gd name="connsiteX6" fmla="*/ 771508 w 1000108"/>
              <a:gd name="connsiteY6" fmla="*/ 98612 h 672353"/>
              <a:gd name="connsiteX7" fmla="*/ 771508 w 1000108"/>
              <a:gd name="connsiteY7" fmla="*/ 242047 h 672353"/>
              <a:gd name="connsiteX8" fmla="*/ 861155 w 1000108"/>
              <a:gd name="connsiteY8" fmla="*/ 318247 h 672353"/>
              <a:gd name="connsiteX9" fmla="*/ 1000108 w 1000108"/>
              <a:gd name="connsiteY9" fmla="*/ 452717 h 672353"/>
              <a:gd name="connsiteX10" fmla="*/ 941837 w 1000108"/>
              <a:gd name="connsiteY10" fmla="*/ 569259 h 672353"/>
              <a:gd name="connsiteX11" fmla="*/ 650484 w 1000108"/>
              <a:gd name="connsiteY11" fmla="*/ 672353 h 672353"/>
              <a:gd name="connsiteX12" fmla="*/ 390508 w 1000108"/>
              <a:gd name="connsiteY12" fmla="*/ 533400 h 672353"/>
              <a:gd name="connsiteX13" fmla="*/ 242590 w 1000108"/>
              <a:gd name="connsiteY13" fmla="*/ 421341 h 672353"/>
              <a:gd name="connsiteX14" fmla="*/ 67779 w 1000108"/>
              <a:gd name="connsiteY14" fmla="*/ 295835 h 672353"/>
              <a:gd name="connsiteX15" fmla="*/ 49578 w 1000108"/>
              <a:gd name="connsiteY15" fmla="*/ 251677 h 672353"/>
              <a:gd name="connsiteX16" fmla="*/ 25174 w 1000108"/>
              <a:gd name="connsiteY16" fmla="*/ 147979 h 672353"/>
              <a:gd name="connsiteX17" fmla="*/ 103637 w 1000108"/>
              <a:gd name="connsiteY17" fmla="*/ 0 h 672353"/>
              <a:gd name="connsiteX0" fmla="*/ 0 w 1000108"/>
              <a:gd name="connsiteY0" fmla="*/ 227631 h 672353"/>
              <a:gd name="connsiteX1" fmla="*/ 37172 w 1000108"/>
              <a:gd name="connsiteY1" fmla="*/ 76200 h 672353"/>
              <a:gd name="connsiteX2" fmla="*/ 152943 w 1000108"/>
              <a:gd name="connsiteY2" fmla="*/ 22412 h 672353"/>
              <a:gd name="connsiteX3" fmla="*/ 462226 w 1000108"/>
              <a:gd name="connsiteY3" fmla="*/ 107576 h 672353"/>
              <a:gd name="connsiteX4" fmla="*/ 555087 w 1000108"/>
              <a:gd name="connsiteY4" fmla="*/ 62994 h 672353"/>
              <a:gd name="connsiteX5" fmla="*/ 668414 w 1000108"/>
              <a:gd name="connsiteY5" fmla="*/ 49306 h 672353"/>
              <a:gd name="connsiteX6" fmla="*/ 852326 w 1000108"/>
              <a:gd name="connsiteY6" fmla="*/ 74443 h 672353"/>
              <a:gd name="connsiteX7" fmla="*/ 771508 w 1000108"/>
              <a:gd name="connsiteY7" fmla="*/ 242047 h 672353"/>
              <a:gd name="connsiteX8" fmla="*/ 861155 w 1000108"/>
              <a:gd name="connsiteY8" fmla="*/ 318247 h 672353"/>
              <a:gd name="connsiteX9" fmla="*/ 1000108 w 1000108"/>
              <a:gd name="connsiteY9" fmla="*/ 452717 h 672353"/>
              <a:gd name="connsiteX10" fmla="*/ 941837 w 1000108"/>
              <a:gd name="connsiteY10" fmla="*/ 569259 h 672353"/>
              <a:gd name="connsiteX11" fmla="*/ 650484 w 1000108"/>
              <a:gd name="connsiteY11" fmla="*/ 672353 h 672353"/>
              <a:gd name="connsiteX12" fmla="*/ 390508 w 1000108"/>
              <a:gd name="connsiteY12" fmla="*/ 533400 h 672353"/>
              <a:gd name="connsiteX13" fmla="*/ 242590 w 1000108"/>
              <a:gd name="connsiteY13" fmla="*/ 421341 h 672353"/>
              <a:gd name="connsiteX14" fmla="*/ 67779 w 1000108"/>
              <a:gd name="connsiteY14" fmla="*/ 295835 h 672353"/>
              <a:gd name="connsiteX15" fmla="*/ 49578 w 1000108"/>
              <a:gd name="connsiteY15" fmla="*/ 251677 h 672353"/>
              <a:gd name="connsiteX16" fmla="*/ 25174 w 1000108"/>
              <a:gd name="connsiteY16" fmla="*/ 147979 h 672353"/>
              <a:gd name="connsiteX17" fmla="*/ 103637 w 1000108"/>
              <a:gd name="connsiteY17" fmla="*/ 0 h 672353"/>
              <a:gd name="connsiteX0" fmla="*/ 0 w 1000108"/>
              <a:gd name="connsiteY0" fmla="*/ 227631 h 672353"/>
              <a:gd name="connsiteX1" fmla="*/ 37172 w 1000108"/>
              <a:gd name="connsiteY1" fmla="*/ 76200 h 672353"/>
              <a:gd name="connsiteX2" fmla="*/ 152943 w 1000108"/>
              <a:gd name="connsiteY2" fmla="*/ 22412 h 672353"/>
              <a:gd name="connsiteX3" fmla="*/ 462226 w 1000108"/>
              <a:gd name="connsiteY3" fmla="*/ 107576 h 672353"/>
              <a:gd name="connsiteX4" fmla="*/ 555087 w 1000108"/>
              <a:gd name="connsiteY4" fmla="*/ 62994 h 672353"/>
              <a:gd name="connsiteX5" fmla="*/ 668414 w 1000108"/>
              <a:gd name="connsiteY5" fmla="*/ 49306 h 672353"/>
              <a:gd name="connsiteX6" fmla="*/ 852326 w 1000108"/>
              <a:gd name="connsiteY6" fmla="*/ 74443 h 672353"/>
              <a:gd name="connsiteX7" fmla="*/ 833083 w 1000108"/>
              <a:gd name="connsiteY7" fmla="*/ 242047 h 672353"/>
              <a:gd name="connsiteX8" fmla="*/ 861155 w 1000108"/>
              <a:gd name="connsiteY8" fmla="*/ 318247 h 672353"/>
              <a:gd name="connsiteX9" fmla="*/ 1000108 w 1000108"/>
              <a:gd name="connsiteY9" fmla="*/ 452717 h 672353"/>
              <a:gd name="connsiteX10" fmla="*/ 941837 w 1000108"/>
              <a:gd name="connsiteY10" fmla="*/ 569259 h 672353"/>
              <a:gd name="connsiteX11" fmla="*/ 650484 w 1000108"/>
              <a:gd name="connsiteY11" fmla="*/ 672353 h 672353"/>
              <a:gd name="connsiteX12" fmla="*/ 390508 w 1000108"/>
              <a:gd name="connsiteY12" fmla="*/ 533400 h 672353"/>
              <a:gd name="connsiteX13" fmla="*/ 242590 w 1000108"/>
              <a:gd name="connsiteY13" fmla="*/ 421341 h 672353"/>
              <a:gd name="connsiteX14" fmla="*/ 67779 w 1000108"/>
              <a:gd name="connsiteY14" fmla="*/ 295835 h 672353"/>
              <a:gd name="connsiteX15" fmla="*/ 49578 w 1000108"/>
              <a:gd name="connsiteY15" fmla="*/ 251677 h 672353"/>
              <a:gd name="connsiteX16" fmla="*/ 25174 w 1000108"/>
              <a:gd name="connsiteY16" fmla="*/ 147979 h 672353"/>
              <a:gd name="connsiteX17" fmla="*/ 103637 w 1000108"/>
              <a:gd name="connsiteY17" fmla="*/ 0 h 672353"/>
              <a:gd name="connsiteX0" fmla="*/ 0 w 1074084"/>
              <a:gd name="connsiteY0" fmla="*/ 227631 h 672353"/>
              <a:gd name="connsiteX1" fmla="*/ 37172 w 1074084"/>
              <a:gd name="connsiteY1" fmla="*/ 76200 h 672353"/>
              <a:gd name="connsiteX2" fmla="*/ 152943 w 1074084"/>
              <a:gd name="connsiteY2" fmla="*/ 22412 h 672353"/>
              <a:gd name="connsiteX3" fmla="*/ 462226 w 1074084"/>
              <a:gd name="connsiteY3" fmla="*/ 107576 h 672353"/>
              <a:gd name="connsiteX4" fmla="*/ 555087 w 1074084"/>
              <a:gd name="connsiteY4" fmla="*/ 62994 h 672353"/>
              <a:gd name="connsiteX5" fmla="*/ 668414 w 1074084"/>
              <a:gd name="connsiteY5" fmla="*/ 49306 h 672353"/>
              <a:gd name="connsiteX6" fmla="*/ 852326 w 1074084"/>
              <a:gd name="connsiteY6" fmla="*/ 74443 h 672353"/>
              <a:gd name="connsiteX7" fmla="*/ 833083 w 1074084"/>
              <a:gd name="connsiteY7" fmla="*/ 242047 h 672353"/>
              <a:gd name="connsiteX8" fmla="*/ 861155 w 1074084"/>
              <a:gd name="connsiteY8" fmla="*/ 318247 h 672353"/>
              <a:gd name="connsiteX9" fmla="*/ 1000108 w 1074084"/>
              <a:gd name="connsiteY9" fmla="*/ 452717 h 672353"/>
              <a:gd name="connsiteX10" fmla="*/ 1074084 w 1074084"/>
              <a:gd name="connsiteY10" fmla="*/ 659657 h 672353"/>
              <a:gd name="connsiteX11" fmla="*/ 650484 w 1074084"/>
              <a:gd name="connsiteY11" fmla="*/ 672353 h 672353"/>
              <a:gd name="connsiteX12" fmla="*/ 390508 w 1074084"/>
              <a:gd name="connsiteY12" fmla="*/ 533400 h 672353"/>
              <a:gd name="connsiteX13" fmla="*/ 242590 w 1074084"/>
              <a:gd name="connsiteY13" fmla="*/ 421341 h 672353"/>
              <a:gd name="connsiteX14" fmla="*/ 67779 w 1074084"/>
              <a:gd name="connsiteY14" fmla="*/ 295835 h 672353"/>
              <a:gd name="connsiteX15" fmla="*/ 49578 w 1074084"/>
              <a:gd name="connsiteY15" fmla="*/ 251677 h 672353"/>
              <a:gd name="connsiteX16" fmla="*/ 25174 w 1074084"/>
              <a:gd name="connsiteY16" fmla="*/ 147979 h 672353"/>
              <a:gd name="connsiteX17" fmla="*/ 103637 w 1074084"/>
              <a:gd name="connsiteY17" fmla="*/ 0 h 672353"/>
              <a:gd name="connsiteX0" fmla="*/ 0 w 1074084"/>
              <a:gd name="connsiteY0" fmla="*/ 227631 h 659657"/>
              <a:gd name="connsiteX1" fmla="*/ 37172 w 1074084"/>
              <a:gd name="connsiteY1" fmla="*/ 76200 h 659657"/>
              <a:gd name="connsiteX2" fmla="*/ 152943 w 1074084"/>
              <a:gd name="connsiteY2" fmla="*/ 22412 h 659657"/>
              <a:gd name="connsiteX3" fmla="*/ 462226 w 1074084"/>
              <a:gd name="connsiteY3" fmla="*/ 107576 h 659657"/>
              <a:gd name="connsiteX4" fmla="*/ 555087 w 1074084"/>
              <a:gd name="connsiteY4" fmla="*/ 62994 h 659657"/>
              <a:gd name="connsiteX5" fmla="*/ 668414 w 1074084"/>
              <a:gd name="connsiteY5" fmla="*/ 49306 h 659657"/>
              <a:gd name="connsiteX6" fmla="*/ 852326 w 1074084"/>
              <a:gd name="connsiteY6" fmla="*/ 74443 h 659657"/>
              <a:gd name="connsiteX7" fmla="*/ 833083 w 1074084"/>
              <a:gd name="connsiteY7" fmla="*/ 242047 h 659657"/>
              <a:gd name="connsiteX8" fmla="*/ 861155 w 1074084"/>
              <a:gd name="connsiteY8" fmla="*/ 318247 h 659657"/>
              <a:gd name="connsiteX9" fmla="*/ 1000108 w 1074084"/>
              <a:gd name="connsiteY9" fmla="*/ 452717 h 659657"/>
              <a:gd name="connsiteX10" fmla="*/ 1074084 w 1074084"/>
              <a:gd name="connsiteY10" fmla="*/ 659657 h 659657"/>
              <a:gd name="connsiteX11" fmla="*/ 663078 w 1074084"/>
              <a:gd name="connsiteY11" fmla="*/ 615855 h 659657"/>
              <a:gd name="connsiteX12" fmla="*/ 390508 w 1074084"/>
              <a:gd name="connsiteY12" fmla="*/ 533400 h 659657"/>
              <a:gd name="connsiteX13" fmla="*/ 242590 w 1074084"/>
              <a:gd name="connsiteY13" fmla="*/ 421341 h 659657"/>
              <a:gd name="connsiteX14" fmla="*/ 67779 w 1074084"/>
              <a:gd name="connsiteY14" fmla="*/ 295835 h 659657"/>
              <a:gd name="connsiteX15" fmla="*/ 49578 w 1074084"/>
              <a:gd name="connsiteY15" fmla="*/ 251677 h 659657"/>
              <a:gd name="connsiteX16" fmla="*/ 25174 w 1074084"/>
              <a:gd name="connsiteY16" fmla="*/ 147979 h 659657"/>
              <a:gd name="connsiteX17" fmla="*/ 103637 w 1074084"/>
              <a:gd name="connsiteY17" fmla="*/ 0 h 659657"/>
              <a:gd name="connsiteX0" fmla="*/ 0 w 1091422"/>
              <a:gd name="connsiteY0" fmla="*/ 227631 h 659657"/>
              <a:gd name="connsiteX1" fmla="*/ 37172 w 1091422"/>
              <a:gd name="connsiteY1" fmla="*/ 76200 h 659657"/>
              <a:gd name="connsiteX2" fmla="*/ 152943 w 1091422"/>
              <a:gd name="connsiteY2" fmla="*/ 22412 h 659657"/>
              <a:gd name="connsiteX3" fmla="*/ 462226 w 1091422"/>
              <a:gd name="connsiteY3" fmla="*/ 107576 h 659657"/>
              <a:gd name="connsiteX4" fmla="*/ 555087 w 1091422"/>
              <a:gd name="connsiteY4" fmla="*/ 62994 h 659657"/>
              <a:gd name="connsiteX5" fmla="*/ 668414 w 1091422"/>
              <a:gd name="connsiteY5" fmla="*/ 49306 h 659657"/>
              <a:gd name="connsiteX6" fmla="*/ 852326 w 1091422"/>
              <a:gd name="connsiteY6" fmla="*/ 74443 h 659657"/>
              <a:gd name="connsiteX7" fmla="*/ 833083 w 1091422"/>
              <a:gd name="connsiteY7" fmla="*/ 242047 h 659657"/>
              <a:gd name="connsiteX8" fmla="*/ 861155 w 1091422"/>
              <a:gd name="connsiteY8" fmla="*/ 318247 h 659657"/>
              <a:gd name="connsiteX9" fmla="*/ 1091422 w 1091422"/>
              <a:gd name="connsiteY9" fmla="*/ 480966 h 659657"/>
              <a:gd name="connsiteX10" fmla="*/ 1074084 w 1091422"/>
              <a:gd name="connsiteY10" fmla="*/ 659657 h 659657"/>
              <a:gd name="connsiteX11" fmla="*/ 663078 w 1091422"/>
              <a:gd name="connsiteY11" fmla="*/ 615855 h 659657"/>
              <a:gd name="connsiteX12" fmla="*/ 390508 w 1091422"/>
              <a:gd name="connsiteY12" fmla="*/ 533400 h 659657"/>
              <a:gd name="connsiteX13" fmla="*/ 242590 w 1091422"/>
              <a:gd name="connsiteY13" fmla="*/ 421341 h 659657"/>
              <a:gd name="connsiteX14" fmla="*/ 67779 w 1091422"/>
              <a:gd name="connsiteY14" fmla="*/ 295835 h 659657"/>
              <a:gd name="connsiteX15" fmla="*/ 49578 w 1091422"/>
              <a:gd name="connsiteY15" fmla="*/ 251677 h 659657"/>
              <a:gd name="connsiteX16" fmla="*/ 25174 w 1091422"/>
              <a:gd name="connsiteY16" fmla="*/ 147979 h 659657"/>
              <a:gd name="connsiteX17" fmla="*/ 103637 w 1091422"/>
              <a:gd name="connsiteY17" fmla="*/ 0 h 659657"/>
              <a:gd name="connsiteX0" fmla="*/ 0 w 1091422"/>
              <a:gd name="connsiteY0" fmla="*/ 227631 h 659657"/>
              <a:gd name="connsiteX1" fmla="*/ 37172 w 1091422"/>
              <a:gd name="connsiteY1" fmla="*/ 76200 h 659657"/>
              <a:gd name="connsiteX2" fmla="*/ 152943 w 1091422"/>
              <a:gd name="connsiteY2" fmla="*/ 22412 h 659657"/>
              <a:gd name="connsiteX3" fmla="*/ 462226 w 1091422"/>
              <a:gd name="connsiteY3" fmla="*/ 107576 h 659657"/>
              <a:gd name="connsiteX4" fmla="*/ 555087 w 1091422"/>
              <a:gd name="connsiteY4" fmla="*/ 62994 h 659657"/>
              <a:gd name="connsiteX5" fmla="*/ 668414 w 1091422"/>
              <a:gd name="connsiteY5" fmla="*/ 49306 h 659657"/>
              <a:gd name="connsiteX6" fmla="*/ 852326 w 1091422"/>
              <a:gd name="connsiteY6" fmla="*/ 74443 h 659657"/>
              <a:gd name="connsiteX7" fmla="*/ 833083 w 1091422"/>
              <a:gd name="connsiteY7" fmla="*/ 242047 h 659657"/>
              <a:gd name="connsiteX8" fmla="*/ 842262 w 1091422"/>
              <a:gd name="connsiteY8" fmla="*/ 352146 h 659657"/>
              <a:gd name="connsiteX9" fmla="*/ 1091422 w 1091422"/>
              <a:gd name="connsiteY9" fmla="*/ 480966 h 659657"/>
              <a:gd name="connsiteX10" fmla="*/ 1074084 w 1091422"/>
              <a:gd name="connsiteY10" fmla="*/ 659657 h 659657"/>
              <a:gd name="connsiteX11" fmla="*/ 663078 w 1091422"/>
              <a:gd name="connsiteY11" fmla="*/ 615855 h 659657"/>
              <a:gd name="connsiteX12" fmla="*/ 390508 w 1091422"/>
              <a:gd name="connsiteY12" fmla="*/ 533400 h 659657"/>
              <a:gd name="connsiteX13" fmla="*/ 242590 w 1091422"/>
              <a:gd name="connsiteY13" fmla="*/ 421341 h 659657"/>
              <a:gd name="connsiteX14" fmla="*/ 67779 w 1091422"/>
              <a:gd name="connsiteY14" fmla="*/ 295835 h 659657"/>
              <a:gd name="connsiteX15" fmla="*/ 49578 w 1091422"/>
              <a:gd name="connsiteY15" fmla="*/ 251677 h 659657"/>
              <a:gd name="connsiteX16" fmla="*/ 25174 w 1091422"/>
              <a:gd name="connsiteY16" fmla="*/ 147979 h 659657"/>
              <a:gd name="connsiteX17" fmla="*/ 103637 w 1091422"/>
              <a:gd name="connsiteY17" fmla="*/ 0 h 65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91422" h="659657">
                <a:moveTo>
                  <a:pt x="0" y="227631"/>
                </a:moveTo>
                <a:lnTo>
                  <a:pt x="37172" y="76200"/>
                </a:lnTo>
                <a:lnTo>
                  <a:pt x="152943" y="22412"/>
                </a:lnTo>
                <a:lnTo>
                  <a:pt x="462226" y="107576"/>
                </a:lnTo>
                <a:lnTo>
                  <a:pt x="555087" y="62994"/>
                </a:lnTo>
                <a:lnTo>
                  <a:pt x="668414" y="49306"/>
                </a:lnTo>
                <a:lnTo>
                  <a:pt x="852326" y="74443"/>
                </a:lnTo>
                <a:lnTo>
                  <a:pt x="833083" y="242047"/>
                </a:lnTo>
                <a:lnTo>
                  <a:pt x="842262" y="352146"/>
                </a:lnTo>
                <a:lnTo>
                  <a:pt x="1091422" y="480966"/>
                </a:lnTo>
                <a:lnTo>
                  <a:pt x="1074084" y="659657"/>
                </a:lnTo>
                <a:lnTo>
                  <a:pt x="663078" y="615855"/>
                </a:lnTo>
                <a:lnTo>
                  <a:pt x="390508" y="533400"/>
                </a:lnTo>
                <a:lnTo>
                  <a:pt x="242590" y="421341"/>
                </a:lnTo>
                <a:lnTo>
                  <a:pt x="67779" y="295835"/>
                </a:lnTo>
                <a:lnTo>
                  <a:pt x="49578" y="251677"/>
                </a:lnTo>
                <a:lnTo>
                  <a:pt x="25174" y="147979"/>
                </a:lnTo>
                <a:lnTo>
                  <a:pt x="103637" y="0"/>
                </a:lnTo>
              </a:path>
            </a:pathLst>
          </a:custGeom>
          <a:solidFill>
            <a:srgbClr val="FF0000">
              <a:alpha val="57000"/>
            </a:srgbClr>
          </a:solidFill>
          <a:ln w="34925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41"/>
          <p:cNvSpPr/>
          <p:nvPr/>
        </p:nvSpPr>
        <p:spPr>
          <a:xfrm>
            <a:off x="4221115" y="2536186"/>
            <a:ext cx="963293" cy="851013"/>
          </a:xfrm>
          <a:custGeom>
            <a:avLst/>
            <a:gdLst>
              <a:gd name="connsiteX0" fmla="*/ 179294 w 735106"/>
              <a:gd name="connsiteY0" fmla="*/ 578223 h 726141"/>
              <a:gd name="connsiteX1" fmla="*/ 251012 w 735106"/>
              <a:gd name="connsiteY1" fmla="*/ 712694 h 726141"/>
              <a:gd name="connsiteX2" fmla="*/ 394447 w 735106"/>
              <a:gd name="connsiteY2" fmla="*/ 726141 h 726141"/>
              <a:gd name="connsiteX3" fmla="*/ 502024 w 735106"/>
              <a:gd name="connsiteY3" fmla="*/ 654423 h 726141"/>
              <a:gd name="connsiteX4" fmla="*/ 524435 w 735106"/>
              <a:gd name="connsiteY4" fmla="*/ 546847 h 726141"/>
              <a:gd name="connsiteX5" fmla="*/ 623047 w 735106"/>
              <a:gd name="connsiteY5" fmla="*/ 430306 h 726141"/>
              <a:gd name="connsiteX6" fmla="*/ 735106 w 735106"/>
              <a:gd name="connsiteY6" fmla="*/ 286870 h 726141"/>
              <a:gd name="connsiteX7" fmla="*/ 667871 w 735106"/>
              <a:gd name="connsiteY7" fmla="*/ 188259 h 726141"/>
              <a:gd name="connsiteX8" fmla="*/ 497541 w 735106"/>
              <a:gd name="connsiteY8" fmla="*/ 143435 h 726141"/>
              <a:gd name="connsiteX9" fmla="*/ 394447 w 735106"/>
              <a:gd name="connsiteY9" fmla="*/ 138953 h 726141"/>
              <a:gd name="connsiteX10" fmla="*/ 268941 w 735106"/>
              <a:gd name="connsiteY10" fmla="*/ 71717 h 726141"/>
              <a:gd name="connsiteX11" fmla="*/ 107577 w 735106"/>
              <a:gd name="connsiteY11" fmla="*/ 0 h 726141"/>
              <a:gd name="connsiteX12" fmla="*/ 26894 w 735106"/>
              <a:gd name="connsiteY12" fmla="*/ 26894 h 726141"/>
              <a:gd name="connsiteX13" fmla="*/ 0 w 735106"/>
              <a:gd name="connsiteY13" fmla="*/ 94129 h 726141"/>
              <a:gd name="connsiteX14" fmla="*/ 31377 w 735106"/>
              <a:gd name="connsiteY14" fmla="*/ 179294 h 726141"/>
              <a:gd name="connsiteX15" fmla="*/ 58271 w 735106"/>
              <a:gd name="connsiteY15" fmla="*/ 336176 h 726141"/>
              <a:gd name="connsiteX16" fmla="*/ 147918 w 735106"/>
              <a:gd name="connsiteY16" fmla="*/ 372035 h 726141"/>
              <a:gd name="connsiteX17" fmla="*/ 192741 w 735106"/>
              <a:gd name="connsiteY17" fmla="*/ 448235 h 726141"/>
              <a:gd name="connsiteX18" fmla="*/ 206188 w 735106"/>
              <a:gd name="connsiteY18" fmla="*/ 515470 h 726141"/>
              <a:gd name="connsiteX0" fmla="*/ 179294 w 769540"/>
              <a:gd name="connsiteY0" fmla="*/ 578223 h 726141"/>
              <a:gd name="connsiteX1" fmla="*/ 251012 w 769540"/>
              <a:gd name="connsiteY1" fmla="*/ 712694 h 726141"/>
              <a:gd name="connsiteX2" fmla="*/ 394447 w 769540"/>
              <a:gd name="connsiteY2" fmla="*/ 726141 h 726141"/>
              <a:gd name="connsiteX3" fmla="*/ 502024 w 769540"/>
              <a:gd name="connsiteY3" fmla="*/ 654423 h 726141"/>
              <a:gd name="connsiteX4" fmla="*/ 524435 w 769540"/>
              <a:gd name="connsiteY4" fmla="*/ 546847 h 726141"/>
              <a:gd name="connsiteX5" fmla="*/ 769540 w 769540"/>
              <a:gd name="connsiteY5" fmla="*/ 430306 h 726141"/>
              <a:gd name="connsiteX6" fmla="*/ 735106 w 769540"/>
              <a:gd name="connsiteY6" fmla="*/ 286870 h 726141"/>
              <a:gd name="connsiteX7" fmla="*/ 667871 w 769540"/>
              <a:gd name="connsiteY7" fmla="*/ 188259 h 726141"/>
              <a:gd name="connsiteX8" fmla="*/ 497541 w 769540"/>
              <a:gd name="connsiteY8" fmla="*/ 143435 h 726141"/>
              <a:gd name="connsiteX9" fmla="*/ 394447 w 769540"/>
              <a:gd name="connsiteY9" fmla="*/ 138953 h 726141"/>
              <a:gd name="connsiteX10" fmla="*/ 268941 w 769540"/>
              <a:gd name="connsiteY10" fmla="*/ 71717 h 726141"/>
              <a:gd name="connsiteX11" fmla="*/ 107577 w 769540"/>
              <a:gd name="connsiteY11" fmla="*/ 0 h 726141"/>
              <a:gd name="connsiteX12" fmla="*/ 26894 w 769540"/>
              <a:gd name="connsiteY12" fmla="*/ 26894 h 726141"/>
              <a:gd name="connsiteX13" fmla="*/ 0 w 769540"/>
              <a:gd name="connsiteY13" fmla="*/ 94129 h 726141"/>
              <a:gd name="connsiteX14" fmla="*/ 31377 w 769540"/>
              <a:gd name="connsiteY14" fmla="*/ 179294 h 726141"/>
              <a:gd name="connsiteX15" fmla="*/ 58271 w 769540"/>
              <a:gd name="connsiteY15" fmla="*/ 336176 h 726141"/>
              <a:gd name="connsiteX16" fmla="*/ 147918 w 769540"/>
              <a:gd name="connsiteY16" fmla="*/ 372035 h 726141"/>
              <a:gd name="connsiteX17" fmla="*/ 192741 w 769540"/>
              <a:gd name="connsiteY17" fmla="*/ 448235 h 726141"/>
              <a:gd name="connsiteX18" fmla="*/ 206188 w 769540"/>
              <a:gd name="connsiteY18" fmla="*/ 515470 h 726141"/>
              <a:gd name="connsiteX0" fmla="*/ 179294 w 793703"/>
              <a:gd name="connsiteY0" fmla="*/ 578223 h 726141"/>
              <a:gd name="connsiteX1" fmla="*/ 251012 w 793703"/>
              <a:gd name="connsiteY1" fmla="*/ 712694 h 726141"/>
              <a:gd name="connsiteX2" fmla="*/ 394447 w 793703"/>
              <a:gd name="connsiteY2" fmla="*/ 726141 h 726141"/>
              <a:gd name="connsiteX3" fmla="*/ 502024 w 793703"/>
              <a:gd name="connsiteY3" fmla="*/ 654423 h 726141"/>
              <a:gd name="connsiteX4" fmla="*/ 524435 w 793703"/>
              <a:gd name="connsiteY4" fmla="*/ 546847 h 726141"/>
              <a:gd name="connsiteX5" fmla="*/ 769540 w 793703"/>
              <a:gd name="connsiteY5" fmla="*/ 430306 h 726141"/>
              <a:gd name="connsiteX6" fmla="*/ 793703 w 793703"/>
              <a:gd name="connsiteY6" fmla="*/ 275151 h 726141"/>
              <a:gd name="connsiteX7" fmla="*/ 667871 w 793703"/>
              <a:gd name="connsiteY7" fmla="*/ 188259 h 726141"/>
              <a:gd name="connsiteX8" fmla="*/ 497541 w 793703"/>
              <a:gd name="connsiteY8" fmla="*/ 143435 h 726141"/>
              <a:gd name="connsiteX9" fmla="*/ 394447 w 793703"/>
              <a:gd name="connsiteY9" fmla="*/ 138953 h 726141"/>
              <a:gd name="connsiteX10" fmla="*/ 268941 w 793703"/>
              <a:gd name="connsiteY10" fmla="*/ 71717 h 726141"/>
              <a:gd name="connsiteX11" fmla="*/ 107577 w 793703"/>
              <a:gd name="connsiteY11" fmla="*/ 0 h 726141"/>
              <a:gd name="connsiteX12" fmla="*/ 26894 w 793703"/>
              <a:gd name="connsiteY12" fmla="*/ 26894 h 726141"/>
              <a:gd name="connsiteX13" fmla="*/ 0 w 793703"/>
              <a:gd name="connsiteY13" fmla="*/ 94129 h 726141"/>
              <a:gd name="connsiteX14" fmla="*/ 31377 w 793703"/>
              <a:gd name="connsiteY14" fmla="*/ 179294 h 726141"/>
              <a:gd name="connsiteX15" fmla="*/ 58271 w 793703"/>
              <a:gd name="connsiteY15" fmla="*/ 336176 h 726141"/>
              <a:gd name="connsiteX16" fmla="*/ 147918 w 793703"/>
              <a:gd name="connsiteY16" fmla="*/ 372035 h 726141"/>
              <a:gd name="connsiteX17" fmla="*/ 192741 w 793703"/>
              <a:gd name="connsiteY17" fmla="*/ 448235 h 726141"/>
              <a:gd name="connsiteX18" fmla="*/ 206188 w 793703"/>
              <a:gd name="connsiteY18" fmla="*/ 515470 h 726141"/>
              <a:gd name="connsiteX0" fmla="*/ 179294 w 793703"/>
              <a:gd name="connsiteY0" fmla="*/ 578223 h 726141"/>
              <a:gd name="connsiteX1" fmla="*/ 251012 w 793703"/>
              <a:gd name="connsiteY1" fmla="*/ 712694 h 726141"/>
              <a:gd name="connsiteX2" fmla="*/ 394447 w 793703"/>
              <a:gd name="connsiteY2" fmla="*/ 726141 h 726141"/>
              <a:gd name="connsiteX3" fmla="*/ 502024 w 793703"/>
              <a:gd name="connsiteY3" fmla="*/ 654423 h 726141"/>
              <a:gd name="connsiteX4" fmla="*/ 524435 w 793703"/>
              <a:gd name="connsiteY4" fmla="*/ 546847 h 726141"/>
              <a:gd name="connsiteX5" fmla="*/ 769540 w 793703"/>
              <a:gd name="connsiteY5" fmla="*/ 430306 h 726141"/>
              <a:gd name="connsiteX6" fmla="*/ 793703 w 793703"/>
              <a:gd name="connsiteY6" fmla="*/ 275151 h 726141"/>
              <a:gd name="connsiteX7" fmla="*/ 667871 w 793703"/>
              <a:gd name="connsiteY7" fmla="*/ 153101 h 726141"/>
              <a:gd name="connsiteX8" fmla="*/ 497541 w 793703"/>
              <a:gd name="connsiteY8" fmla="*/ 143435 h 726141"/>
              <a:gd name="connsiteX9" fmla="*/ 394447 w 793703"/>
              <a:gd name="connsiteY9" fmla="*/ 138953 h 726141"/>
              <a:gd name="connsiteX10" fmla="*/ 268941 w 793703"/>
              <a:gd name="connsiteY10" fmla="*/ 71717 h 726141"/>
              <a:gd name="connsiteX11" fmla="*/ 107577 w 793703"/>
              <a:gd name="connsiteY11" fmla="*/ 0 h 726141"/>
              <a:gd name="connsiteX12" fmla="*/ 26894 w 793703"/>
              <a:gd name="connsiteY12" fmla="*/ 26894 h 726141"/>
              <a:gd name="connsiteX13" fmla="*/ 0 w 793703"/>
              <a:gd name="connsiteY13" fmla="*/ 94129 h 726141"/>
              <a:gd name="connsiteX14" fmla="*/ 31377 w 793703"/>
              <a:gd name="connsiteY14" fmla="*/ 179294 h 726141"/>
              <a:gd name="connsiteX15" fmla="*/ 58271 w 793703"/>
              <a:gd name="connsiteY15" fmla="*/ 336176 h 726141"/>
              <a:gd name="connsiteX16" fmla="*/ 147918 w 793703"/>
              <a:gd name="connsiteY16" fmla="*/ 372035 h 726141"/>
              <a:gd name="connsiteX17" fmla="*/ 192741 w 793703"/>
              <a:gd name="connsiteY17" fmla="*/ 448235 h 726141"/>
              <a:gd name="connsiteX18" fmla="*/ 206188 w 793703"/>
              <a:gd name="connsiteY18" fmla="*/ 515470 h 726141"/>
              <a:gd name="connsiteX0" fmla="*/ 179294 w 793703"/>
              <a:gd name="connsiteY0" fmla="*/ 578223 h 726141"/>
              <a:gd name="connsiteX1" fmla="*/ 292030 w 793703"/>
              <a:gd name="connsiteY1" fmla="*/ 636518 h 726141"/>
              <a:gd name="connsiteX2" fmla="*/ 394447 w 793703"/>
              <a:gd name="connsiteY2" fmla="*/ 726141 h 726141"/>
              <a:gd name="connsiteX3" fmla="*/ 502024 w 793703"/>
              <a:gd name="connsiteY3" fmla="*/ 654423 h 726141"/>
              <a:gd name="connsiteX4" fmla="*/ 524435 w 793703"/>
              <a:gd name="connsiteY4" fmla="*/ 546847 h 726141"/>
              <a:gd name="connsiteX5" fmla="*/ 769540 w 793703"/>
              <a:gd name="connsiteY5" fmla="*/ 430306 h 726141"/>
              <a:gd name="connsiteX6" fmla="*/ 793703 w 793703"/>
              <a:gd name="connsiteY6" fmla="*/ 275151 h 726141"/>
              <a:gd name="connsiteX7" fmla="*/ 667871 w 793703"/>
              <a:gd name="connsiteY7" fmla="*/ 153101 h 726141"/>
              <a:gd name="connsiteX8" fmla="*/ 497541 w 793703"/>
              <a:gd name="connsiteY8" fmla="*/ 143435 h 726141"/>
              <a:gd name="connsiteX9" fmla="*/ 394447 w 793703"/>
              <a:gd name="connsiteY9" fmla="*/ 138953 h 726141"/>
              <a:gd name="connsiteX10" fmla="*/ 268941 w 793703"/>
              <a:gd name="connsiteY10" fmla="*/ 71717 h 726141"/>
              <a:gd name="connsiteX11" fmla="*/ 107577 w 793703"/>
              <a:gd name="connsiteY11" fmla="*/ 0 h 726141"/>
              <a:gd name="connsiteX12" fmla="*/ 26894 w 793703"/>
              <a:gd name="connsiteY12" fmla="*/ 26894 h 726141"/>
              <a:gd name="connsiteX13" fmla="*/ 0 w 793703"/>
              <a:gd name="connsiteY13" fmla="*/ 94129 h 726141"/>
              <a:gd name="connsiteX14" fmla="*/ 31377 w 793703"/>
              <a:gd name="connsiteY14" fmla="*/ 179294 h 726141"/>
              <a:gd name="connsiteX15" fmla="*/ 58271 w 793703"/>
              <a:gd name="connsiteY15" fmla="*/ 336176 h 726141"/>
              <a:gd name="connsiteX16" fmla="*/ 147918 w 793703"/>
              <a:gd name="connsiteY16" fmla="*/ 372035 h 726141"/>
              <a:gd name="connsiteX17" fmla="*/ 192741 w 793703"/>
              <a:gd name="connsiteY17" fmla="*/ 448235 h 726141"/>
              <a:gd name="connsiteX18" fmla="*/ 206188 w 793703"/>
              <a:gd name="connsiteY18" fmla="*/ 515470 h 726141"/>
              <a:gd name="connsiteX0" fmla="*/ 273050 w 793703"/>
              <a:gd name="connsiteY0" fmla="*/ 548924 h 726141"/>
              <a:gd name="connsiteX1" fmla="*/ 292030 w 793703"/>
              <a:gd name="connsiteY1" fmla="*/ 636518 h 726141"/>
              <a:gd name="connsiteX2" fmla="*/ 394447 w 793703"/>
              <a:gd name="connsiteY2" fmla="*/ 726141 h 726141"/>
              <a:gd name="connsiteX3" fmla="*/ 502024 w 793703"/>
              <a:gd name="connsiteY3" fmla="*/ 654423 h 726141"/>
              <a:gd name="connsiteX4" fmla="*/ 524435 w 793703"/>
              <a:gd name="connsiteY4" fmla="*/ 546847 h 726141"/>
              <a:gd name="connsiteX5" fmla="*/ 769540 w 793703"/>
              <a:gd name="connsiteY5" fmla="*/ 430306 h 726141"/>
              <a:gd name="connsiteX6" fmla="*/ 793703 w 793703"/>
              <a:gd name="connsiteY6" fmla="*/ 275151 h 726141"/>
              <a:gd name="connsiteX7" fmla="*/ 667871 w 793703"/>
              <a:gd name="connsiteY7" fmla="*/ 153101 h 726141"/>
              <a:gd name="connsiteX8" fmla="*/ 497541 w 793703"/>
              <a:gd name="connsiteY8" fmla="*/ 143435 h 726141"/>
              <a:gd name="connsiteX9" fmla="*/ 394447 w 793703"/>
              <a:gd name="connsiteY9" fmla="*/ 138953 h 726141"/>
              <a:gd name="connsiteX10" fmla="*/ 268941 w 793703"/>
              <a:gd name="connsiteY10" fmla="*/ 71717 h 726141"/>
              <a:gd name="connsiteX11" fmla="*/ 107577 w 793703"/>
              <a:gd name="connsiteY11" fmla="*/ 0 h 726141"/>
              <a:gd name="connsiteX12" fmla="*/ 26894 w 793703"/>
              <a:gd name="connsiteY12" fmla="*/ 26894 h 726141"/>
              <a:gd name="connsiteX13" fmla="*/ 0 w 793703"/>
              <a:gd name="connsiteY13" fmla="*/ 94129 h 726141"/>
              <a:gd name="connsiteX14" fmla="*/ 31377 w 793703"/>
              <a:gd name="connsiteY14" fmla="*/ 179294 h 726141"/>
              <a:gd name="connsiteX15" fmla="*/ 58271 w 793703"/>
              <a:gd name="connsiteY15" fmla="*/ 336176 h 726141"/>
              <a:gd name="connsiteX16" fmla="*/ 147918 w 793703"/>
              <a:gd name="connsiteY16" fmla="*/ 372035 h 726141"/>
              <a:gd name="connsiteX17" fmla="*/ 192741 w 793703"/>
              <a:gd name="connsiteY17" fmla="*/ 448235 h 726141"/>
              <a:gd name="connsiteX18" fmla="*/ 206188 w 793703"/>
              <a:gd name="connsiteY18" fmla="*/ 515470 h 726141"/>
              <a:gd name="connsiteX0" fmla="*/ 273050 w 793703"/>
              <a:gd name="connsiteY0" fmla="*/ 548924 h 726141"/>
              <a:gd name="connsiteX1" fmla="*/ 292030 w 793703"/>
              <a:gd name="connsiteY1" fmla="*/ 636518 h 726141"/>
              <a:gd name="connsiteX2" fmla="*/ 394447 w 793703"/>
              <a:gd name="connsiteY2" fmla="*/ 726141 h 726141"/>
              <a:gd name="connsiteX3" fmla="*/ 502024 w 793703"/>
              <a:gd name="connsiteY3" fmla="*/ 654423 h 726141"/>
              <a:gd name="connsiteX4" fmla="*/ 524435 w 793703"/>
              <a:gd name="connsiteY4" fmla="*/ 546847 h 726141"/>
              <a:gd name="connsiteX5" fmla="*/ 769540 w 793703"/>
              <a:gd name="connsiteY5" fmla="*/ 430306 h 726141"/>
              <a:gd name="connsiteX6" fmla="*/ 793703 w 793703"/>
              <a:gd name="connsiteY6" fmla="*/ 275151 h 726141"/>
              <a:gd name="connsiteX7" fmla="*/ 667871 w 793703"/>
              <a:gd name="connsiteY7" fmla="*/ 153101 h 726141"/>
              <a:gd name="connsiteX8" fmla="*/ 497541 w 793703"/>
              <a:gd name="connsiteY8" fmla="*/ 143435 h 726141"/>
              <a:gd name="connsiteX9" fmla="*/ 394447 w 793703"/>
              <a:gd name="connsiteY9" fmla="*/ 138953 h 726141"/>
              <a:gd name="connsiteX10" fmla="*/ 268941 w 793703"/>
              <a:gd name="connsiteY10" fmla="*/ 71717 h 726141"/>
              <a:gd name="connsiteX11" fmla="*/ 107577 w 793703"/>
              <a:gd name="connsiteY11" fmla="*/ 0 h 726141"/>
              <a:gd name="connsiteX12" fmla="*/ 26894 w 793703"/>
              <a:gd name="connsiteY12" fmla="*/ 26894 h 726141"/>
              <a:gd name="connsiteX13" fmla="*/ 0 w 793703"/>
              <a:gd name="connsiteY13" fmla="*/ 94129 h 726141"/>
              <a:gd name="connsiteX14" fmla="*/ 31377 w 793703"/>
              <a:gd name="connsiteY14" fmla="*/ 179294 h 726141"/>
              <a:gd name="connsiteX15" fmla="*/ 204765 w 793703"/>
              <a:gd name="connsiteY15" fmla="*/ 271719 h 726141"/>
              <a:gd name="connsiteX16" fmla="*/ 147918 w 793703"/>
              <a:gd name="connsiteY16" fmla="*/ 372035 h 726141"/>
              <a:gd name="connsiteX17" fmla="*/ 192741 w 793703"/>
              <a:gd name="connsiteY17" fmla="*/ 448235 h 726141"/>
              <a:gd name="connsiteX18" fmla="*/ 206188 w 793703"/>
              <a:gd name="connsiteY18" fmla="*/ 515470 h 726141"/>
              <a:gd name="connsiteX0" fmla="*/ 273050 w 793703"/>
              <a:gd name="connsiteY0" fmla="*/ 548924 h 726141"/>
              <a:gd name="connsiteX1" fmla="*/ 292030 w 793703"/>
              <a:gd name="connsiteY1" fmla="*/ 636518 h 726141"/>
              <a:gd name="connsiteX2" fmla="*/ 394447 w 793703"/>
              <a:gd name="connsiteY2" fmla="*/ 726141 h 726141"/>
              <a:gd name="connsiteX3" fmla="*/ 502024 w 793703"/>
              <a:gd name="connsiteY3" fmla="*/ 654423 h 726141"/>
              <a:gd name="connsiteX4" fmla="*/ 524435 w 793703"/>
              <a:gd name="connsiteY4" fmla="*/ 546847 h 726141"/>
              <a:gd name="connsiteX5" fmla="*/ 769540 w 793703"/>
              <a:gd name="connsiteY5" fmla="*/ 430306 h 726141"/>
              <a:gd name="connsiteX6" fmla="*/ 793703 w 793703"/>
              <a:gd name="connsiteY6" fmla="*/ 275151 h 726141"/>
              <a:gd name="connsiteX7" fmla="*/ 667871 w 793703"/>
              <a:gd name="connsiteY7" fmla="*/ 153101 h 726141"/>
              <a:gd name="connsiteX8" fmla="*/ 497541 w 793703"/>
              <a:gd name="connsiteY8" fmla="*/ 143435 h 726141"/>
              <a:gd name="connsiteX9" fmla="*/ 394447 w 793703"/>
              <a:gd name="connsiteY9" fmla="*/ 138953 h 726141"/>
              <a:gd name="connsiteX10" fmla="*/ 268941 w 793703"/>
              <a:gd name="connsiteY10" fmla="*/ 71717 h 726141"/>
              <a:gd name="connsiteX11" fmla="*/ 107577 w 793703"/>
              <a:gd name="connsiteY11" fmla="*/ 0 h 726141"/>
              <a:gd name="connsiteX12" fmla="*/ 26894 w 793703"/>
              <a:gd name="connsiteY12" fmla="*/ 26894 h 726141"/>
              <a:gd name="connsiteX13" fmla="*/ 0 w 793703"/>
              <a:gd name="connsiteY13" fmla="*/ 94129 h 726141"/>
              <a:gd name="connsiteX14" fmla="*/ 43097 w 793703"/>
              <a:gd name="connsiteY14" fmla="*/ 167575 h 726141"/>
              <a:gd name="connsiteX15" fmla="*/ 204765 w 793703"/>
              <a:gd name="connsiteY15" fmla="*/ 271719 h 726141"/>
              <a:gd name="connsiteX16" fmla="*/ 147918 w 793703"/>
              <a:gd name="connsiteY16" fmla="*/ 372035 h 726141"/>
              <a:gd name="connsiteX17" fmla="*/ 192741 w 793703"/>
              <a:gd name="connsiteY17" fmla="*/ 448235 h 726141"/>
              <a:gd name="connsiteX18" fmla="*/ 206188 w 793703"/>
              <a:gd name="connsiteY18" fmla="*/ 515470 h 726141"/>
              <a:gd name="connsiteX0" fmla="*/ 273050 w 793703"/>
              <a:gd name="connsiteY0" fmla="*/ 548924 h 726141"/>
              <a:gd name="connsiteX1" fmla="*/ 292030 w 793703"/>
              <a:gd name="connsiteY1" fmla="*/ 636518 h 726141"/>
              <a:gd name="connsiteX2" fmla="*/ 394447 w 793703"/>
              <a:gd name="connsiteY2" fmla="*/ 726141 h 726141"/>
              <a:gd name="connsiteX3" fmla="*/ 502024 w 793703"/>
              <a:gd name="connsiteY3" fmla="*/ 654423 h 726141"/>
              <a:gd name="connsiteX4" fmla="*/ 524435 w 793703"/>
              <a:gd name="connsiteY4" fmla="*/ 546847 h 726141"/>
              <a:gd name="connsiteX5" fmla="*/ 769540 w 793703"/>
              <a:gd name="connsiteY5" fmla="*/ 430306 h 726141"/>
              <a:gd name="connsiteX6" fmla="*/ 793703 w 793703"/>
              <a:gd name="connsiteY6" fmla="*/ 275151 h 726141"/>
              <a:gd name="connsiteX7" fmla="*/ 667871 w 793703"/>
              <a:gd name="connsiteY7" fmla="*/ 153101 h 726141"/>
              <a:gd name="connsiteX8" fmla="*/ 497541 w 793703"/>
              <a:gd name="connsiteY8" fmla="*/ 143435 h 726141"/>
              <a:gd name="connsiteX9" fmla="*/ 394447 w 793703"/>
              <a:gd name="connsiteY9" fmla="*/ 138953 h 726141"/>
              <a:gd name="connsiteX10" fmla="*/ 268941 w 793703"/>
              <a:gd name="connsiteY10" fmla="*/ 71717 h 726141"/>
              <a:gd name="connsiteX11" fmla="*/ 107577 w 793703"/>
              <a:gd name="connsiteY11" fmla="*/ 0 h 726141"/>
              <a:gd name="connsiteX12" fmla="*/ 26894 w 793703"/>
              <a:gd name="connsiteY12" fmla="*/ 26894 h 726141"/>
              <a:gd name="connsiteX13" fmla="*/ 0 w 793703"/>
              <a:gd name="connsiteY13" fmla="*/ 94129 h 726141"/>
              <a:gd name="connsiteX14" fmla="*/ 204765 w 793703"/>
              <a:gd name="connsiteY14" fmla="*/ 271719 h 726141"/>
              <a:gd name="connsiteX15" fmla="*/ 147918 w 793703"/>
              <a:gd name="connsiteY15" fmla="*/ 372035 h 726141"/>
              <a:gd name="connsiteX16" fmla="*/ 192741 w 793703"/>
              <a:gd name="connsiteY16" fmla="*/ 448235 h 726141"/>
              <a:gd name="connsiteX17" fmla="*/ 206188 w 793703"/>
              <a:gd name="connsiteY17" fmla="*/ 515470 h 726141"/>
              <a:gd name="connsiteX0" fmla="*/ 246156 w 766809"/>
              <a:gd name="connsiteY0" fmla="*/ 548924 h 726141"/>
              <a:gd name="connsiteX1" fmla="*/ 265136 w 766809"/>
              <a:gd name="connsiteY1" fmla="*/ 636518 h 726141"/>
              <a:gd name="connsiteX2" fmla="*/ 367553 w 766809"/>
              <a:gd name="connsiteY2" fmla="*/ 726141 h 726141"/>
              <a:gd name="connsiteX3" fmla="*/ 475130 w 766809"/>
              <a:gd name="connsiteY3" fmla="*/ 654423 h 726141"/>
              <a:gd name="connsiteX4" fmla="*/ 497541 w 766809"/>
              <a:gd name="connsiteY4" fmla="*/ 546847 h 726141"/>
              <a:gd name="connsiteX5" fmla="*/ 742646 w 766809"/>
              <a:gd name="connsiteY5" fmla="*/ 430306 h 726141"/>
              <a:gd name="connsiteX6" fmla="*/ 766809 w 766809"/>
              <a:gd name="connsiteY6" fmla="*/ 275151 h 726141"/>
              <a:gd name="connsiteX7" fmla="*/ 640977 w 766809"/>
              <a:gd name="connsiteY7" fmla="*/ 153101 h 726141"/>
              <a:gd name="connsiteX8" fmla="*/ 470647 w 766809"/>
              <a:gd name="connsiteY8" fmla="*/ 143435 h 726141"/>
              <a:gd name="connsiteX9" fmla="*/ 367553 w 766809"/>
              <a:gd name="connsiteY9" fmla="*/ 138953 h 726141"/>
              <a:gd name="connsiteX10" fmla="*/ 242047 w 766809"/>
              <a:gd name="connsiteY10" fmla="*/ 71717 h 726141"/>
              <a:gd name="connsiteX11" fmla="*/ 80683 w 766809"/>
              <a:gd name="connsiteY11" fmla="*/ 0 h 726141"/>
              <a:gd name="connsiteX12" fmla="*/ 0 w 766809"/>
              <a:gd name="connsiteY12" fmla="*/ 26894 h 726141"/>
              <a:gd name="connsiteX13" fmla="*/ 177871 w 766809"/>
              <a:gd name="connsiteY13" fmla="*/ 271719 h 726141"/>
              <a:gd name="connsiteX14" fmla="*/ 121024 w 766809"/>
              <a:gd name="connsiteY14" fmla="*/ 372035 h 726141"/>
              <a:gd name="connsiteX15" fmla="*/ 165847 w 766809"/>
              <a:gd name="connsiteY15" fmla="*/ 448235 h 726141"/>
              <a:gd name="connsiteX16" fmla="*/ 179294 w 766809"/>
              <a:gd name="connsiteY16" fmla="*/ 515470 h 726141"/>
              <a:gd name="connsiteX0" fmla="*/ 165473 w 686126"/>
              <a:gd name="connsiteY0" fmla="*/ 548924 h 726141"/>
              <a:gd name="connsiteX1" fmla="*/ 184453 w 686126"/>
              <a:gd name="connsiteY1" fmla="*/ 636518 h 726141"/>
              <a:gd name="connsiteX2" fmla="*/ 286870 w 686126"/>
              <a:gd name="connsiteY2" fmla="*/ 726141 h 726141"/>
              <a:gd name="connsiteX3" fmla="*/ 394447 w 686126"/>
              <a:gd name="connsiteY3" fmla="*/ 654423 h 726141"/>
              <a:gd name="connsiteX4" fmla="*/ 416858 w 686126"/>
              <a:gd name="connsiteY4" fmla="*/ 546847 h 726141"/>
              <a:gd name="connsiteX5" fmla="*/ 661963 w 686126"/>
              <a:gd name="connsiteY5" fmla="*/ 430306 h 726141"/>
              <a:gd name="connsiteX6" fmla="*/ 686126 w 686126"/>
              <a:gd name="connsiteY6" fmla="*/ 275151 h 726141"/>
              <a:gd name="connsiteX7" fmla="*/ 560294 w 686126"/>
              <a:gd name="connsiteY7" fmla="*/ 153101 h 726141"/>
              <a:gd name="connsiteX8" fmla="*/ 389964 w 686126"/>
              <a:gd name="connsiteY8" fmla="*/ 143435 h 726141"/>
              <a:gd name="connsiteX9" fmla="*/ 286870 w 686126"/>
              <a:gd name="connsiteY9" fmla="*/ 138953 h 726141"/>
              <a:gd name="connsiteX10" fmla="*/ 161364 w 686126"/>
              <a:gd name="connsiteY10" fmla="*/ 71717 h 726141"/>
              <a:gd name="connsiteX11" fmla="*/ 0 w 686126"/>
              <a:gd name="connsiteY11" fmla="*/ 0 h 726141"/>
              <a:gd name="connsiteX12" fmla="*/ 36512 w 686126"/>
              <a:gd name="connsiteY12" fmla="*/ 185107 h 726141"/>
              <a:gd name="connsiteX13" fmla="*/ 97188 w 686126"/>
              <a:gd name="connsiteY13" fmla="*/ 271719 h 726141"/>
              <a:gd name="connsiteX14" fmla="*/ 40341 w 686126"/>
              <a:gd name="connsiteY14" fmla="*/ 372035 h 726141"/>
              <a:gd name="connsiteX15" fmla="*/ 85164 w 686126"/>
              <a:gd name="connsiteY15" fmla="*/ 448235 h 726141"/>
              <a:gd name="connsiteX16" fmla="*/ 98611 w 686126"/>
              <a:gd name="connsiteY16" fmla="*/ 515470 h 726141"/>
              <a:gd name="connsiteX0" fmla="*/ 128961 w 649614"/>
              <a:gd name="connsiteY0" fmla="*/ 477207 h 654424"/>
              <a:gd name="connsiteX1" fmla="*/ 147941 w 649614"/>
              <a:gd name="connsiteY1" fmla="*/ 564801 h 654424"/>
              <a:gd name="connsiteX2" fmla="*/ 250358 w 649614"/>
              <a:gd name="connsiteY2" fmla="*/ 654424 h 654424"/>
              <a:gd name="connsiteX3" fmla="*/ 357935 w 649614"/>
              <a:gd name="connsiteY3" fmla="*/ 582706 h 654424"/>
              <a:gd name="connsiteX4" fmla="*/ 380346 w 649614"/>
              <a:gd name="connsiteY4" fmla="*/ 475130 h 654424"/>
              <a:gd name="connsiteX5" fmla="*/ 625451 w 649614"/>
              <a:gd name="connsiteY5" fmla="*/ 358589 h 654424"/>
              <a:gd name="connsiteX6" fmla="*/ 649614 w 649614"/>
              <a:gd name="connsiteY6" fmla="*/ 203434 h 654424"/>
              <a:gd name="connsiteX7" fmla="*/ 523782 w 649614"/>
              <a:gd name="connsiteY7" fmla="*/ 81384 h 654424"/>
              <a:gd name="connsiteX8" fmla="*/ 353452 w 649614"/>
              <a:gd name="connsiteY8" fmla="*/ 71718 h 654424"/>
              <a:gd name="connsiteX9" fmla="*/ 250358 w 649614"/>
              <a:gd name="connsiteY9" fmla="*/ 67236 h 654424"/>
              <a:gd name="connsiteX10" fmla="*/ 124852 w 649614"/>
              <a:gd name="connsiteY10" fmla="*/ 0 h 654424"/>
              <a:gd name="connsiteX11" fmla="*/ 39664 w 649614"/>
              <a:gd name="connsiteY11" fmla="*/ 10319 h 654424"/>
              <a:gd name="connsiteX12" fmla="*/ 0 w 649614"/>
              <a:gd name="connsiteY12" fmla="*/ 113390 h 654424"/>
              <a:gd name="connsiteX13" fmla="*/ 60676 w 649614"/>
              <a:gd name="connsiteY13" fmla="*/ 200002 h 654424"/>
              <a:gd name="connsiteX14" fmla="*/ 3829 w 649614"/>
              <a:gd name="connsiteY14" fmla="*/ 300318 h 654424"/>
              <a:gd name="connsiteX15" fmla="*/ 48652 w 649614"/>
              <a:gd name="connsiteY15" fmla="*/ 376518 h 654424"/>
              <a:gd name="connsiteX16" fmla="*/ 62099 w 649614"/>
              <a:gd name="connsiteY16" fmla="*/ 443753 h 654424"/>
              <a:gd name="connsiteX0" fmla="*/ 128961 w 740766"/>
              <a:gd name="connsiteY0" fmla="*/ 477207 h 654424"/>
              <a:gd name="connsiteX1" fmla="*/ 147941 w 740766"/>
              <a:gd name="connsiteY1" fmla="*/ 564801 h 654424"/>
              <a:gd name="connsiteX2" fmla="*/ 250358 w 740766"/>
              <a:gd name="connsiteY2" fmla="*/ 654424 h 654424"/>
              <a:gd name="connsiteX3" fmla="*/ 357935 w 740766"/>
              <a:gd name="connsiteY3" fmla="*/ 582706 h 654424"/>
              <a:gd name="connsiteX4" fmla="*/ 380346 w 740766"/>
              <a:gd name="connsiteY4" fmla="*/ 475130 h 654424"/>
              <a:gd name="connsiteX5" fmla="*/ 625451 w 740766"/>
              <a:gd name="connsiteY5" fmla="*/ 358589 h 654424"/>
              <a:gd name="connsiteX6" fmla="*/ 740766 w 740766"/>
              <a:gd name="connsiteY6" fmla="*/ 203434 h 654424"/>
              <a:gd name="connsiteX7" fmla="*/ 523782 w 740766"/>
              <a:gd name="connsiteY7" fmla="*/ 81384 h 654424"/>
              <a:gd name="connsiteX8" fmla="*/ 353452 w 740766"/>
              <a:gd name="connsiteY8" fmla="*/ 71718 h 654424"/>
              <a:gd name="connsiteX9" fmla="*/ 250358 w 740766"/>
              <a:gd name="connsiteY9" fmla="*/ 67236 h 654424"/>
              <a:gd name="connsiteX10" fmla="*/ 124852 w 740766"/>
              <a:gd name="connsiteY10" fmla="*/ 0 h 654424"/>
              <a:gd name="connsiteX11" fmla="*/ 39664 w 740766"/>
              <a:gd name="connsiteY11" fmla="*/ 10319 h 654424"/>
              <a:gd name="connsiteX12" fmla="*/ 0 w 740766"/>
              <a:gd name="connsiteY12" fmla="*/ 113390 h 654424"/>
              <a:gd name="connsiteX13" fmla="*/ 60676 w 740766"/>
              <a:gd name="connsiteY13" fmla="*/ 200002 h 654424"/>
              <a:gd name="connsiteX14" fmla="*/ 3829 w 740766"/>
              <a:gd name="connsiteY14" fmla="*/ 300318 h 654424"/>
              <a:gd name="connsiteX15" fmla="*/ 48652 w 740766"/>
              <a:gd name="connsiteY15" fmla="*/ 376518 h 654424"/>
              <a:gd name="connsiteX16" fmla="*/ 62099 w 740766"/>
              <a:gd name="connsiteY16" fmla="*/ 443753 h 654424"/>
              <a:gd name="connsiteX0" fmla="*/ 128961 w 740766"/>
              <a:gd name="connsiteY0" fmla="*/ 477207 h 654424"/>
              <a:gd name="connsiteX1" fmla="*/ 147941 w 740766"/>
              <a:gd name="connsiteY1" fmla="*/ 564801 h 654424"/>
              <a:gd name="connsiteX2" fmla="*/ 250358 w 740766"/>
              <a:gd name="connsiteY2" fmla="*/ 654424 h 654424"/>
              <a:gd name="connsiteX3" fmla="*/ 357935 w 740766"/>
              <a:gd name="connsiteY3" fmla="*/ 582706 h 654424"/>
              <a:gd name="connsiteX4" fmla="*/ 380346 w 740766"/>
              <a:gd name="connsiteY4" fmla="*/ 475130 h 654424"/>
              <a:gd name="connsiteX5" fmla="*/ 710092 w 740766"/>
              <a:gd name="connsiteY5" fmla="*/ 322780 h 654424"/>
              <a:gd name="connsiteX6" fmla="*/ 740766 w 740766"/>
              <a:gd name="connsiteY6" fmla="*/ 203434 h 654424"/>
              <a:gd name="connsiteX7" fmla="*/ 523782 w 740766"/>
              <a:gd name="connsiteY7" fmla="*/ 81384 h 654424"/>
              <a:gd name="connsiteX8" fmla="*/ 353452 w 740766"/>
              <a:gd name="connsiteY8" fmla="*/ 71718 h 654424"/>
              <a:gd name="connsiteX9" fmla="*/ 250358 w 740766"/>
              <a:gd name="connsiteY9" fmla="*/ 67236 h 654424"/>
              <a:gd name="connsiteX10" fmla="*/ 124852 w 740766"/>
              <a:gd name="connsiteY10" fmla="*/ 0 h 654424"/>
              <a:gd name="connsiteX11" fmla="*/ 39664 w 740766"/>
              <a:gd name="connsiteY11" fmla="*/ 10319 h 654424"/>
              <a:gd name="connsiteX12" fmla="*/ 0 w 740766"/>
              <a:gd name="connsiteY12" fmla="*/ 113390 h 654424"/>
              <a:gd name="connsiteX13" fmla="*/ 60676 w 740766"/>
              <a:gd name="connsiteY13" fmla="*/ 200002 h 654424"/>
              <a:gd name="connsiteX14" fmla="*/ 3829 w 740766"/>
              <a:gd name="connsiteY14" fmla="*/ 300318 h 654424"/>
              <a:gd name="connsiteX15" fmla="*/ 48652 w 740766"/>
              <a:gd name="connsiteY15" fmla="*/ 376518 h 654424"/>
              <a:gd name="connsiteX16" fmla="*/ 62099 w 740766"/>
              <a:gd name="connsiteY16" fmla="*/ 443753 h 654424"/>
              <a:gd name="connsiteX0" fmla="*/ 128961 w 740766"/>
              <a:gd name="connsiteY0" fmla="*/ 477207 h 654424"/>
              <a:gd name="connsiteX1" fmla="*/ 147941 w 740766"/>
              <a:gd name="connsiteY1" fmla="*/ 564801 h 654424"/>
              <a:gd name="connsiteX2" fmla="*/ 250358 w 740766"/>
              <a:gd name="connsiteY2" fmla="*/ 654424 h 654424"/>
              <a:gd name="connsiteX3" fmla="*/ 357935 w 740766"/>
              <a:gd name="connsiteY3" fmla="*/ 582706 h 654424"/>
              <a:gd name="connsiteX4" fmla="*/ 338026 w 740766"/>
              <a:gd name="connsiteY4" fmla="*/ 406766 h 654424"/>
              <a:gd name="connsiteX5" fmla="*/ 710092 w 740766"/>
              <a:gd name="connsiteY5" fmla="*/ 322780 h 654424"/>
              <a:gd name="connsiteX6" fmla="*/ 740766 w 740766"/>
              <a:gd name="connsiteY6" fmla="*/ 203434 h 654424"/>
              <a:gd name="connsiteX7" fmla="*/ 523782 w 740766"/>
              <a:gd name="connsiteY7" fmla="*/ 81384 h 654424"/>
              <a:gd name="connsiteX8" fmla="*/ 353452 w 740766"/>
              <a:gd name="connsiteY8" fmla="*/ 71718 h 654424"/>
              <a:gd name="connsiteX9" fmla="*/ 250358 w 740766"/>
              <a:gd name="connsiteY9" fmla="*/ 67236 h 654424"/>
              <a:gd name="connsiteX10" fmla="*/ 124852 w 740766"/>
              <a:gd name="connsiteY10" fmla="*/ 0 h 654424"/>
              <a:gd name="connsiteX11" fmla="*/ 39664 w 740766"/>
              <a:gd name="connsiteY11" fmla="*/ 10319 h 654424"/>
              <a:gd name="connsiteX12" fmla="*/ 0 w 740766"/>
              <a:gd name="connsiteY12" fmla="*/ 113390 h 654424"/>
              <a:gd name="connsiteX13" fmla="*/ 60676 w 740766"/>
              <a:gd name="connsiteY13" fmla="*/ 200002 h 654424"/>
              <a:gd name="connsiteX14" fmla="*/ 3829 w 740766"/>
              <a:gd name="connsiteY14" fmla="*/ 300318 h 654424"/>
              <a:gd name="connsiteX15" fmla="*/ 48652 w 740766"/>
              <a:gd name="connsiteY15" fmla="*/ 376518 h 654424"/>
              <a:gd name="connsiteX16" fmla="*/ 62099 w 740766"/>
              <a:gd name="connsiteY16" fmla="*/ 443753 h 654424"/>
              <a:gd name="connsiteX0" fmla="*/ 128961 w 740766"/>
              <a:gd name="connsiteY0" fmla="*/ 477207 h 654424"/>
              <a:gd name="connsiteX1" fmla="*/ 147941 w 740766"/>
              <a:gd name="connsiteY1" fmla="*/ 564801 h 654424"/>
              <a:gd name="connsiteX2" fmla="*/ 250358 w 740766"/>
              <a:gd name="connsiteY2" fmla="*/ 654424 h 654424"/>
              <a:gd name="connsiteX3" fmla="*/ 357935 w 740766"/>
              <a:gd name="connsiteY3" fmla="*/ 582706 h 654424"/>
              <a:gd name="connsiteX4" fmla="*/ 380346 w 740766"/>
              <a:gd name="connsiteY4" fmla="*/ 419788 h 654424"/>
              <a:gd name="connsiteX5" fmla="*/ 710092 w 740766"/>
              <a:gd name="connsiteY5" fmla="*/ 322780 h 654424"/>
              <a:gd name="connsiteX6" fmla="*/ 740766 w 740766"/>
              <a:gd name="connsiteY6" fmla="*/ 203434 h 654424"/>
              <a:gd name="connsiteX7" fmla="*/ 523782 w 740766"/>
              <a:gd name="connsiteY7" fmla="*/ 81384 h 654424"/>
              <a:gd name="connsiteX8" fmla="*/ 353452 w 740766"/>
              <a:gd name="connsiteY8" fmla="*/ 71718 h 654424"/>
              <a:gd name="connsiteX9" fmla="*/ 250358 w 740766"/>
              <a:gd name="connsiteY9" fmla="*/ 67236 h 654424"/>
              <a:gd name="connsiteX10" fmla="*/ 124852 w 740766"/>
              <a:gd name="connsiteY10" fmla="*/ 0 h 654424"/>
              <a:gd name="connsiteX11" fmla="*/ 39664 w 740766"/>
              <a:gd name="connsiteY11" fmla="*/ 10319 h 654424"/>
              <a:gd name="connsiteX12" fmla="*/ 0 w 740766"/>
              <a:gd name="connsiteY12" fmla="*/ 113390 h 654424"/>
              <a:gd name="connsiteX13" fmla="*/ 60676 w 740766"/>
              <a:gd name="connsiteY13" fmla="*/ 200002 h 654424"/>
              <a:gd name="connsiteX14" fmla="*/ 3829 w 740766"/>
              <a:gd name="connsiteY14" fmla="*/ 300318 h 654424"/>
              <a:gd name="connsiteX15" fmla="*/ 48652 w 740766"/>
              <a:gd name="connsiteY15" fmla="*/ 376518 h 654424"/>
              <a:gd name="connsiteX16" fmla="*/ 62099 w 740766"/>
              <a:gd name="connsiteY16" fmla="*/ 443753 h 654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0766" h="654424">
                <a:moveTo>
                  <a:pt x="128961" y="477207"/>
                </a:moveTo>
                <a:lnTo>
                  <a:pt x="147941" y="564801"/>
                </a:lnTo>
                <a:lnTo>
                  <a:pt x="250358" y="654424"/>
                </a:lnTo>
                <a:lnTo>
                  <a:pt x="357935" y="582706"/>
                </a:lnTo>
                <a:lnTo>
                  <a:pt x="380346" y="419788"/>
                </a:lnTo>
                <a:lnTo>
                  <a:pt x="710092" y="322780"/>
                </a:lnTo>
                <a:lnTo>
                  <a:pt x="740766" y="203434"/>
                </a:lnTo>
                <a:lnTo>
                  <a:pt x="523782" y="81384"/>
                </a:lnTo>
                <a:lnTo>
                  <a:pt x="353452" y="71718"/>
                </a:lnTo>
                <a:lnTo>
                  <a:pt x="250358" y="67236"/>
                </a:lnTo>
                <a:lnTo>
                  <a:pt x="124852" y="0"/>
                </a:lnTo>
                <a:lnTo>
                  <a:pt x="39664" y="10319"/>
                </a:lnTo>
                <a:lnTo>
                  <a:pt x="0" y="113390"/>
                </a:lnTo>
                <a:lnTo>
                  <a:pt x="60676" y="200002"/>
                </a:lnTo>
                <a:lnTo>
                  <a:pt x="3829" y="300318"/>
                </a:lnTo>
                <a:lnTo>
                  <a:pt x="48652" y="376518"/>
                </a:lnTo>
                <a:lnTo>
                  <a:pt x="62099" y="443753"/>
                </a:lnTo>
              </a:path>
            </a:pathLst>
          </a:custGeom>
          <a:solidFill>
            <a:srgbClr val="FF0000">
              <a:alpha val="57000"/>
            </a:srgbClr>
          </a:solidFill>
          <a:ln w="34925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11"/>
          <p:cNvSpPr/>
          <p:nvPr/>
        </p:nvSpPr>
        <p:spPr>
          <a:xfrm>
            <a:off x="5347973" y="2934842"/>
            <a:ext cx="305280" cy="30528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16"/>
          <p:cNvSpPr/>
          <p:nvPr/>
        </p:nvSpPr>
        <p:spPr>
          <a:xfrm>
            <a:off x="5195333" y="2944073"/>
            <a:ext cx="152640" cy="12260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47267" y="5187490"/>
            <a:ext cx="4036441" cy="1431134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Нижневартовская агломерация – один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важнейших индустриальных центров Российской Федерации Город Нижневартовск – крупный промышленный, образовательный и культурный центр автономного округа</a:t>
            </a:r>
          </a:p>
        </p:txBody>
      </p:sp>
      <p:cxnSp>
        <p:nvCxnSpPr>
          <p:cNvPr id="8" name="Прямая со стрелкой 54"/>
          <p:cNvCxnSpPr>
            <a:cxnSpLocks/>
            <a:stCxn id="33" idx="2"/>
            <a:endCxn id="21" idx="6"/>
          </p:cNvCxnSpPr>
          <p:nvPr/>
        </p:nvCxnSpPr>
        <p:spPr>
          <a:xfrm flipH="1" flipV="1">
            <a:off x="3343337" y="3080306"/>
            <a:ext cx="1882093" cy="523"/>
          </a:xfrm>
          <a:prstGeom prst="straightConnector1">
            <a:avLst/>
          </a:prstGeom>
          <a:ln w="57150">
            <a:solidFill>
              <a:srgbClr val="2C26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55"/>
          <p:cNvCxnSpPr>
            <a:cxnSpLocks/>
            <a:stCxn id="33" idx="5"/>
          </p:cNvCxnSpPr>
          <p:nvPr/>
        </p:nvCxnSpPr>
        <p:spPr>
          <a:xfrm>
            <a:off x="5681339" y="3268727"/>
            <a:ext cx="2791082" cy="2641520"/>
          </a:xfrm>
          <a:prstGeom prst="straightConnector1">
            <a:avLst/>
          </a:prstGeom>
          <a:ln w="57150">
            <a:solidFill>
              <a:srgbClr val="2C26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57"/>
          <p:cNvSpPr txBox="1"/>
          <p:nvPr/>
        </p:nvSpPr>
        <p:spPr>
          <a:xfrm rot="2464392">
            <a:off x="6587598" y="4141908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690 км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6634425" y="267715"/>
            <a:ext cx="6127809" cy="973822"/>
          </a:xfrm>
          <a:prstGeom prst="rect">
            <a:avLst/>
          </a:prstGeom>
          <a:noFill/>
        </p:spPr>
        <p:txBody>
          <a:bodyPr vert="horz" lIns="72000" tIns="72000" rIns="684000" bIns="72000" rtlCol="0" anchor="t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ХАРАКТЕРИСТИКИ</a:t>
            </a:r>
            <a:r>
              <a:rPr lang="en-US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ГЕОПРОСТРАНСТВЕННОЕ ПОЛОЖЕНИЕ </a:t>
            </a:r>
            <a:b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spc="150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СТРУКТУРЕ ХМАО-ЮГРЫ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3FAD47D-F031-4361-A01D-83B751A95D0C}"/>
              </a:ext>
            </a:extLst>
          </p:cNvPr>
          <p:cNvSpPr txBox="1"/>
          <p:nvPr/>
        </p:nvSpPr>
        <p:spPr>
          <a:xfrm>
            <a:off x="3878402" y="2721113"/>
            <a:ext cx="135783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407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км</a:t>
            </a:r>
          </a:p>
          <a:p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317D1F5B-6475-4FC9-A43C-E9CD97DC3DF4}"/>
              </a:ext>
            </a:extLst>
          </p:cNvPr>
          <p:cNvSpPr/>
          <p:nvPr/>
        </p:nvSpPr>
        <p:spPr>
          <a:xfrm>
            <a:off x="5225430" y="2815100"/>
            <a:ext cx="534131" cy="531457"/>
          </a:xfrm>
          <a:prstGeom prst="ellipse">
            <a:avLst/>
          </a:prstGeom>
          <a:noFill/>
          <a:ln w="76200">
            <a:solidFill>
              <a:srgbClr val="2C26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6">
        <p:fade/>
      </p:transition>
    </mc:Choice>
    <mc:Fallback xmlns="">
      <p:transition spd="med" advTm="3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8" y="836744"/>
            <a:ext cx="7181960" cy="4972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/>
          <a:stretch/>
        </p:blipFill>
        <p:spPr>
          <a:xfrm>
            <a:off x="6915528" y="744662"/>
            <a:ext cx="5060078" cy="3145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" name="Заголовок 1"/>
          <p:cNvSpPr txBox="1">
            <a:spLocks/>
          </p:cNvSpPr>
          <p:nvPr/>
        </p:nvSpPr>
        <p:spPr>
          <a:xfrm>
            <a:off x="990278" y="266057"/>
            <a:ext cx="10752750" cy="3056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1600" b="1">
                <a:solidFill>
                  <a:srgbClr val="006400"/>
                </a:solidFill>
                <a:latin typeface="Arial" panose="020B0604020202020204" pitchFamily="34" charset="0"/>
                <a:ea typeface="Tahoma" panose="020B0604030504040204" pitchFamily="34" charset="0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algn="l"/>
            <a:r>
              <a:rPr lang="ru-RU" sz="1800" dirty="0">
                <a:solidFill>
                  <a:srgbClr val="F0811B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ОСНОВНЫЕ ХАРАКТЕРИСТИКИ</a:t>
            </a:r>
            <a:r>
              <a:rPr lang="en-US" sz="1800" dirty="0">
                <a:solidFill>
                  <a:srgbClr val="F0811B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1800" dirty="0">
                <a:solidFill>
                  <a:srgbClr val="F0811B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ГЕОПРОСТРАНСТВЕННОЕ ПОЛОЖЕНИЕ </a:t>
            </a:r>
            <a:br>
              <a:rPr lang="ru-RU" sz="1800" dirty="0">
                <a:solidFill>
                  <a:srgbClr val="F0811B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dirty="0">
                <a:solidFill>
                  <a:srgbClr val="F0811B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СТРУКТУРЕ</a:t>
            </a:r>
            <a:r>
              <a:rPr lang="en-US" sz="1800" dirty="0">
                <a:solidFill>
                  <a:srgbClr val="F0811B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00" dirty="0">
                <a:solidFill>
                  <a:srgbClr val="F0811B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НИЖНЕВАРТОВСКОГО РАЙОНА</a:t>
            </a:r>
          </a:p>
        </p:txBody>
      </p:sp>
      <p:sp>
        <p:nvSpPr>
          <p:cNvPr id="46" name="Пятиугольник 45"/>
          <p:cNvSpPr/>
          <p:nvPr/>
        </p:nvSpPr>
        <p:spPr>
          <a:xfrm flipH="1">
            <a:off x="6714274" y="4075150"/>
            <a:ext cx="4400550" cy="310246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Нижневартовская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Агломерация</a:t>
            </a: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6153306" y="4281006"/>
            <a:ext cx="5228739" cy="108581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000" tIns="7200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1600" b="1">
                <a:solidFill>
                  <a:srgbClr val="006400"/>
                </a:solidFill>
                <a:latin typeface="Arial" panose="020B0604020202020204" pitchFamily="34" charset="0"/>
                <a:ea typeface="Tahoma" panose="020B0604030504040204" pitchFamily="34" charset="0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ru-RU" sz="1400" b="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Общая площадь территории                     </a:t>
            </a:r>
            <a:r>
              <a:rPr lang="ru-RU" sz="1400" dirty="0">
                <a:solidFill>
                  <a:srgbClr val="0070C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174 913 га</a:t>
            </a:r>
          </a:p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ru-RU" sz="1400" b="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В границах Нижневартовского района      </a:t>
            </a:r>
            <a:r>
              <a:rPr lang="en-US" sz="1400" dirty="0">
                <a:solidFill>
                  <a:srgbClr val="0070C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110</a:t>
            </a:r>
            <a:r>
              <a:rPr lang="ru-RU" sz="1400" dirty="0">
                <a:solidFill>
                  <a:srgbClr val="0070C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773</a:t>
            </a:r>
            <a:r>
              <a:rPr lang="ru-RU" sz="1400" dirty="0">
                <a:solidFill>
                  <a:srgbClr val="0070C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га</a:t>
            </a:r>
          </a:p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ru-RU" sz="1400" b="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На межселенной территории    </a:t>
            </a:r>
            <a:r>
              <a:rPr lang="en-US" sz="1400" b="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lang="ru-RU" sz="1400" b="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  </a:t>
            </a:r>
            <a:r>
              <a:rPr lang="ru-RU" sz="1400" b="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              </a:t>
            </a:r>
            <a:r>
              <a:rPr lang="ru-RU" sz="1400" dirty="0">
                <a:solidFill>
                  <a:srgbClr val="0070C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6 964 га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1400" b="0" dirty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lang="ru-RU" sz="1400" b="0" dirty="0">
              <a:solidFill>
                <a:schemeClr val="tx1"/>
              </a:solidFill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8386" y="3448878"/>
            <a:ext cx="2422988" cy="138153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4331280" y="6376984"/>
            <a:ext cx="1276350" cy="309666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ru-RU" spc="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Мегион</a:t>
            </a:r>
            <a:endParaRPr lang="ru-RU" spc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5929974" y="6396834"/>
            <a:ext cx="1989773" cy="327121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Нижневартовск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277060" y="6376984"/>
            <a:ext cx="1501824" cy="309666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pc="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Лангепас</a:t>
            </a:r>
            <a:endParaRPr lang="ru-RU" spc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9960788" y="6357522"/>
            <a:ext cx="1782240" cy="309666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Стрежевой</a:t>
            </a: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7994925" y="6376985"/>
            <a:ext cx="1792524" cy="309666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ru-RU" spc="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Излучинск</a:t>
            </a:r>
            <a:endParaRPr lang="ru-RU" spc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2394802" y="6376984"/>
            <a:ext cx="1209396" cy="311658"/>
          </a:xfrm>
          <a:prstGeom prst="rect">
            <a:avLst/>
          </a:prstGeom>
          <a:noFill/>
        </p:spPr>
        <p:txBody>
          <a:bodyPr vert="horz" lIns="108000" tIns="0" rIns="108000" bIns="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1400" b="1" spc="150">
                <a:solidFill>
                  <a:srgbClr val="0072D0"/>
                </a:solidFill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pc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Вата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F3C33BCD-428D-4CDE-997B-EEAF697B7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39" y="5553500"/>
            <a:ext cx="10620374" cy="818944"/>
          </a:xfrm>
          <a:prstGeom prst="rect">
            <a:avLst/>
          </a:prstGeom>
        </p:spPr>
      </p:pic>
      <p:sp>
        <p:nvSpPr>
          <p:cNvPr id="48" name="Заголовок 1"/>
          <p:cNvSpPr txBox="1">
            <a:spLocks/>
          </p:cNvSpPr>
          <p:nvPr/>
        </p:nvSpPr>
        <p:spPr>
          <a:xfrm>
            <a:off x="1414502" y="6020844"/>
            <a:ext cx="1117003" cy="447775"/>
          </a:xfrm>
          <a:prstGeom prst="rect">
            <a:avLst/>
          </a:prstGeom>
          <a:noFill/>
          <a:ln>
            <a:noFill/>
          </a:ln>
        </p:spPr>
        <p:txBody>
          <a:bodyPr vert="horz" wrap="square" lIns="108000" tIns="7200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1600" b="1">
                <a:solidFill>
                  <a:srgbClr val="006400"/>
                </a:solidFill>
                <a:latin typeface="Arial" panose="020B0604020202020204" pitchFamily="34" charset="0"/>
                <a:ea typeface="Tahoma" panose="020B0604030504040204" pitchFamily="34" charset="0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spcBef>
                <a:spcPct val="0"/>
              </a:spcBef>
            </a:pPr>
            <a:r>
              <a:rPr lang="ru-RU" sz="2000" dirty="0">
                <a:solidFill>
                  <a:srgbClr val="0070C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46 км</a:t>
            </a: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3425921" y="6020844"/>
            <a:ext cx="1117003" cy="447775"/>
          </a:xfrm>
          <a:prstGeom prst="rect">
            <a:avLst/>
          </a:prstGeom>
          <a:noFill/>
          <a:ln>
            <a:noFill/>
          </a:ln>
        </p:spPr>
        <p:txBody>
          <a:bodyPr vert="horz" wrap="square" lIns="108000" tIns="7200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1600" b="1">
                <a:solidFill>
                  <a:srgbClr val="006400"/>
                </a:solidFill>
                <a:latin typeface="Arial" panose="020B0604020202020204" pitchFamily="34" charset="0"/>
                <a:ea typeface="Tahoma" panose="020B0604030504040204" pitchFamily="34" charset="0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spcBef>
                <a:spcPct val="0"/>
              </a:spcBef>
            </a:pPr>
            <a:r>
              <a:rPr lang="ru-RU" sz="2000" dirty="0">
                <a:solidFill>
                  <a:srgbClr val="0070C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25 км</a:t>
            </a: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5384816" y="6020844"/>
            <a:ext cx="1117003" cy="447775"/>
          </a:xfrm>
          <a:prstGeom prst="rect">
            <a:avLst/>
          </a:prstGeom>
          <a:noFill/>
          <a:ln>
            <a:noFill/>
          </a:ln>
        </p:spPr>
        <p:txBody>
          <a:bodyPr vert="horz" wrap="square" lIns="108000" tIns="7200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1600" b="1">
                <a:solidFill>
                  <a:srgbClr val="006400"/>
                </a:solidFill>
                <a:latin typeface="Arial" panose="020B0604020202020204" pitchFamily="34" charset="0"/>
                <a:ea typeface="Tahoma" panose="020B0604030504040204" pitchFamily="34" charset="0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spcBef>
                <a:spcPct val="0"/>
              </a:spcBef>
            </a:pPr>
            <a:r>
              <a:rPr lang="ru-RU" sz="2000" dirty="0">
                <a:solidFill>
                  <a:srgbClr val="0070C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35 км</a:t>
            </a: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7333715" y="6020844"/>
            <a:ext cx="1117003" cy="447775"/>
          </a:xfrm>
          <a:prstGeom prst="rect">
            <a:avLst/>
          </a:prstGeom>
          <a:noFill/>
          <a:ln>
            <a:noFill/>
          </a:ln>
        </p:spPr>
        <p:txBody>
          <a:bodyPr vert="horz" wrap="square" lIns="108000" tIns="7200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1600" b="1">
                <a:solidFill>
                  <a:srgbClr val="006400"/>
                </a:solidFill>
                <a:latin typeface="Arial" panose="020B0604020202020204" pitchFamily="34" charset="0"/>
                <a:ea typeface="Tahoma" panose="020B0604030504040204" pitchFamily="34" charset="0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spcBef>
                <a:spcPct val="0"/>
              </a:spcBef>
            </a:pPr>
            <a:r>
              <a:rPr lang="ru-RU" sz="2000" dirty="0">
                <a:solidFill>
                  <a:srgbClr val="0070C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19 км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9277813" y="6020844"/>
            <a:ext cx="1117003" cy="447775"/>
          </a:xfrm>
          <a:prstGeom prst="rect">
            <a:avLst/>
          </a:prstGeom>
          <a:noFill/>
          <a:ln>
            <a:noFill/>
          </a:ln>
        </p:spPr>
        <p:txBody>
          <a:bodyPr vert="horz" wrap="square" lIns="108000" tIns="7200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 eaLnBrk="1" hangingPunct="1">
              <a:defRPr sz="1600" b="1">
                <a:solidFill>
                  <a:srgbClr val="006400"/>
                </a:solidFill>
                <a:latin typeface="Arial" panose="020B0604020202020204" pitchFamily="34" charset="0"/>
                <a:ea typeface="Tahoma" panose="020B0604030504040204" pitchFamily="34" charset="0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spcBef>
                <a:spcPct val="0"/>
              </a:spcBef>
            </a:pPr>
            <a:r>
              <a:rPr lang="ru-RU" sz="2000">
                <a:solidFill>
                  <a:srgbClr val="0070C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73 </a:t>
            </a:r>
            <a:r>
              <a:rPr lang="ru-RU" sz="2000" dirty="0">
                <a:solidFill>
                  <a:srgbClr val="0070C0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км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3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>
          <a:xfrm>
            <a:off x="853139" y="324092"/>
            <a:ext cx="10644188" cy="440423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ХАРАКТЕРИСТИКИ. МАЯТНИКОВАЯ МИГРАЦИЯ</a:t>
            </a:r>
          </a:p>
          <a:p>
            <a:pPr algn="l"/>
            <a:endParaRPr lang="ru-RU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7FA84BE-3EF7-4E68-A13C-83B29ED75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91" t="65835" b="15911"/>
          <a:stretch/>
        </p:blipFill>
        <p:spPr>
          <a:xfrm>
            <a:off x="8056270" y="289756"/>
            <a:ext cx="4135730" cy="2398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B3E0897-97ED-474F-B3FF-91B57A117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10" r="3146" b="18906"/>
          <a:stretch/>
        </p:blipFill>
        <p:spPr>
          <a:xfrm>
            <a:off x="1" y="742637"/>
            <a:ext cx="12194990" cy="611536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66DB67ED-CE9F-48C2-8BA1-719F224FB661}"/>
              </a:ext>
            </a:extLst>
          </p:cNvPr>
          <p:cNvSpPr/>
          <p:nvPr/>
        </p:nvSpPr>
        <p:spPr>
          <a:xfrm>
            <a:off x="523780" y="5186045"/>
            <a:ext cx="577048" cy="319596"/>
          </a:xfrm>
          <a:prstGeom prst="rect">
            <a:avLst/>
          </a:prstGeom>
          <a:solidFill>
            <a:srgbClr val="393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543C88D7-B731-4E95-80F0-89B02484B575}"/>
              </a:ext>
            </a:extLst>
          </p:cNvPr>
          <p:cNvSpPr/>
          <p:nvPr/>
        </p:nvSpPr>
        <p:spPr>
          <a:xfrm>
            <a:off x="523780" y="5683789"/>
            <a:ext cx="577048" cy="319596"/>
          </a:xfrm>
          <a:prstGeom prst="rect">
            <a:avLst/>
          </a:prstGeom>
          <a:solidFill>
            <a:srgbClr val="AE4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770467A5-9D29-4AF9-BDA4-8A020BFB1088}"/>
              </a:ext>
            </a:extLst>
          </p:cNvPr>
          <p:cNvSpPr/>
          <p:nvPr/>
        </p:nvSpPr>
        <p:spPr>
          <a:xfrm>
            <a:off x="523780" y="6204171"/>
            <a:ext cx="577048" cy="319596"/>
          </a:xfrm>
          <a:prstGeom prst="rect">
            <a:avLst/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3F078362-D755-46F3-82CD-2F8C4980EA85}"/>
              </a:ext>
            </a:extLst>
          </p:cNvPr>
          <p:cNvSpPr/>
          <p:nvPr/>
        </p:nvSpPr>
        <p:spPr>
          <a:xfrm>
            <a:off x="523780" y="4697883"/>
            <a:ext cx="577048" cy="319596"/>
          </a:xfrm>
          <a:prstGeom prst="rect">
            <a:avLst/>
          </a:prstGeom>
          <a:solidFill>
            <a:srgbClr val="EF7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15435AB-6E3F-4DFF-82D0-6FC53D5B9D93}"/>
              </a:ext>
            </a:extLst>
          </p:cNvPr>
          <p:cNvSpPr txBox="1"/>
          <p:nvPr/>
        </p:nvSpPr>
        <p:spPr>
          <a:xfrm>
            <a:off x="1207360" y="4681722"/>
            <a:ext cx="4323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Трудовая миграция (10 тыс. человек)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DF36FCF-5645-4316-8D26-77C393C7B895}"/>
              </a:ext>
            </a:extLst>
          </p:cNvPr>
          <p:cNvSpPr txBox="1"/>
          <p:nvPr/>
        </p:nvSpPr>
        <p:spPr>
          <a:xfrm>
            <a:off x="1207360" y="5186292"/>
            <a:ext cx="6320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Миграция с социально-потребительскими целями (11,5 тыс. человек)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1397DBA-BBBC-4FD9-929D-D68F2D6F4B64}"/>
              </a:ext>
            </a:extLst>
          </p:cNvPr>
          <p:cNvSpPr txBox="1"/>
          <p:nvPr/>
        </p:nvSpPr>
        <p:spPr>
          <a:xfrm>
            <a:off x="1207360" y="5683789"/>
            <a:ext cx="4323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Образовательная миграция (1,5 тыс. человек)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3A53606-D047-4D9B-89F2-8F47E95EE003}"/>
              </a:ext>
            </a:extLst>
          </p:cNvPr>
          <p:cNvSpPr txBox="1"/>
          <p:nvPr/>
        </p:nvSpPr>
        <p:spPr>
          <a:xfrm>
            <a:off x="1207360" y="6207788"/>
            <a:ext cx="4323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Рекреационная миграция (1,5 тыс. человек)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6">
        <p:fade/>
      </p:transition>
    </mc:Choice>
    <mc:Fallback xmlns="">
      <p:transition spd="med" advTm="3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t="14556" r="1848" b="3468"/>
          <a:stretch/>
        </p:blipFill>
        <p:spPr>
          <a:xfrm>
            <a:off x="0" y="143591"/>
            <a:ext cx="10349909" cy="6286878"/>
          </a:xfrm>
          <a:prstGeom prst="rect">
            <a:avLst/>
          </a:prstGeom>
        </p:spPr>
      </p:pic>
      <p:sp>
        <p:nvSpPr>
          <p:cNvPr id="7" name="Прямоугольник 4"/>
          <p:cNvSpPr/>
          <p:nvPr/>
        </p:nvSpPr>
        <p:spPr>
          <a:xfrm>
            <a:off x="267717" y="987687"/>
            <a:ext cx="1175189" cy="328325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/>
              <a:t>г. </a:t>
            </a:r>
            <a:r>
              <a:rPr lang="ru-RU" sz="1200" b="1" dirty="0" err="1"/>
              <a:t>Лангепас</a:t>
            </a:r>
            <a:endParaRPr lang="ru-RU" sz="1200" b="1" dirty="0"/>
          </a:p>
        </p:txBody>
      </p:sp>
      <p:sp>
        <p:nvSpPr>
          <p:cNvPr id="8" name="Прямоугольник 4"/>
          <p:cNvSpPr/>
          <p:nvPr/>
        </p:nvSpPr>
        <p:spPr>
          <a:xfrm>
            <a:off x="2500692" y="2275325"/>
            <a:ext cx="1175189" cy="328325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/>
              <a:t>д. Вата</a:t>
            </a:r>
          </a:p>
        </p:txBody>
      </p:sp>
      <p:sp>
        <p:nvSpPr>
          <p:cNvPr id="28" name="Прямоугольник 4"/>
          <p:cNvSpPr/>
          <p:nvPr/>
        </p:nvSpPr>
        <p:spPr>
          <a:xfrm>
            <a:off x="2918317" y="1754122"/>
            <a:ext cx="1175189" cy="328325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 err="1"/>
              <a:t>пгт</a:t>
            </a:r>
            <a:r>
              <a:rPr lang="ru-RU" sz="1200" b="1" dirty="0"/>
              <a:t>. Высокий</a:t>
            </a:r>
          </a:p>
        </p:txBody>
      </p:sp>
      <p:sp>
        <p:nvSpPr>
          <p:cNvPr id="36" name="Прямоугольник 4"/>
          <p:cNvSpPr/>
          <p:nvPr/>
        </p:nvSpPr>
        <p:spPr>
          <a:xfrm>
            <a:off x="3338595" y="2674749"/>
            <a:ext cx="1175189" cy="328325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/>
              <a:t>г. </a:t>
            </a:r>
            <a:r>
              <a:rPr lang="ru-RU" sz="1200" b="1" dirty="0" err="1"/>
              <a:t>Мегион</a:t>
            </a:r>
            <a:endParaRPr lang="ru-RU" sz="1200" b="1" dirty="0"/>
          </a:p>
        </p:txBody>
      </p:sp>
      <p:sp>
        <p:nvSpPr>
          <p:cNvPr id="51" name="Прямоугольник 4"/>
          <p:cNvSpPr/>
          <p:nvPr/>
        </p:nvSpPr>
        <p:spPr>
          <a:xfrm>
            <a:off x="4456246" y="3444167"/>
            <a:ext cx="1568621" cy="328325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400" b="1" dirty="0"/>
              <a:t>г. Нижневартовск</a:t>
            </a:r>
          </a:p>
        </p:txBody>
      </p:sp>
      <p:sp>
        <p:nvSpPr>
          <p:cNvPr id="52" name="Прямоугольник 4"/>
          <p:cNvSpPr/>
          <p:nvPr/>
        </p:nvSpPr>
        <p:spPr>
          <a:xfrm>
            <a:off x="6669760" y="3051460"/>
            <a:ext cx="1175189" cy="328325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 err="1"/>
              <a:t>пгт</a:t>
            </a:r>
            <a:r>
              <a:rPr lang="ru-RU" sz="1200" b="1" dirty="0"/>
              <a:t>. </a:t>
            </a:r>
            <a:r>
              <a:rPr lang="ru-RU" sz="1200" b="1" dirty="0" err="1"/>
              <a:t>Излучинск</a:t>
            </a:r>
            <a:endParaRPr lang="ru-RU" sz="1200" b="1" dirty="0"/>
          </a:p>
        </p:txBody>
      </p:sp>
      <p:sp>
        <p:nvSpPr>
          <p:cNvPr id="53" name="Прямоугольник 4"/>
          <p:cNvSpPr/>
          <p:nvPr/>
        </p:nvSpPr>
        <p:spPr>
          <a:xfrm>
            <a:off x="6722502" y="2288046"/>
            <a:ext cx="1316949" cy="328325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/>
              <a:t>с. </a:t>
            </a:r>
            <a:r>
              <a:rPr lang="ru-RU" sz="1200" b="1" dirty="0" err="1"/>
              <a:t>Большетархово</a:t>
            </a:r>
            <a:endParaRPr lang="ru-RU" sz="1200" b="1" dirty="0"/>
          </a:p>
        </p:txBody>
      </p:sp>
      <p:sp>
        <p:nvSpPr>
          <p:cNvPr id="56" name="Прямоугольник 4"/>
          <p:cNvSpPr/>
          <p:nvPr/>
        </p:nvSpPr>
        <p:spPr>
          <a:xfrm>
            <a:off x="8262270" y="4912198"/>
            <a:ext cx="1467585" cy="328325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/>
              <a:t>г. Стрежевой</a:t>
            </a:r>
          </a:p>
        </p:txBody>
      </p:sp>
      <p:sp>
        <p:nvSpPr>
          <p:cNvPr id="59" name="Прямоугольник 4"/>
          <p:cNvSpPr/>
          <p:nvPr/>
        </p:nvSpPr>
        <p:spPr>
          <a:xfrm>
            <a:off x="4834350" y="1558988"/>
            <a:ext cx="1445558" cy="656650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Нижневартовский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район</a:t>
            </a:r>
          </a:p>
        </p:txBody>
      </p:sp>
      <p:sp>
        <p:nvSpPr>
          <p:cNvPr id="60" name="Прямоугольник 4"/>
          <p:cNvSpPr/>
          <p:nvPr/>
        </p:nvSpPr>
        <p:spPr>
          <a:xfrm>
            <a:off x="1900806" y="3057731"/>
            <a:ext cx="1488764" cy="328325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Нижневартовский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район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7465" y="131945"/>
            <a:ext cx="6173150" cy="440423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СОСТАВ И ГРАНИЦЫ АГЛОМЕРАЦИИ</a:t>
            </a:r>
          </a:p>
        </p:txBody>
      </p:sp>
      <p:sp>
        <p:nvSpPr>
          <p:cNvPr id="10" name="Прямоугольник 4"/>
          <p:cNvSpPr/>
          <p:nvPr/>
        </p:nvSpPr>
        <p:spPr>
          <a:xfrm>
            <a:off x="8362972" y="901835"/>
            <a:ext cx="1697353" cy="346876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400" b="1" dirty="0"/>
              <a:t>Площадь га.</a:t>
            </a:r>
          </a:p>
        </p:txBody>
      </p:sp>
      <p:sp>
        <p:nvSpPr>
          <p:cNvPr id="11" name="TextBox 46"/>
          <p:cNvSpPr txBox="1"/>
          <p:nvPr/>
        </p:nvSpPr>
        <p:spPr>
          <a:xfrm>
            <a:off x="10596703" y="820352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0811B"/>
                </a:solidFill>
                <a:latin typeface="Tahoma" charset="0"/>
                <a:ea typeface="Tahoma" charset="0"/>
                <a:cs typeface="Tahoma" charset="0"/>
              </a:rPr>
              <a:t>174 913</a:t>
            </a:r>
          </a:p>
        </p:txBody>
      </p:sp>
      <p:sp>
        <p:nvSpPr>
          <p:cNvPr id="13" name="Прямоугольник 4"/>
          <p:cNvSpPr/>
          <p:nvPr/>
        </p:nvSpPr>
        <p:spPr>
          <a:xfrm>
            <a:off x="8362972" y="1347143"/>
            <a:ext cx="3006998" cy="573318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400" b="1" dirty="0"/>
              <a:t>Численность населения в 2018 г., тыс. чел.</a:t>
            </a:r>
          </a:p>
        </p:txBody>
      </p:sp>
      <p:sp>
        <p:nvSpPr>
          <p:cNvPr id="14" name="TextBox 84"/>
          <p:cNvSpPr txBox="1"/>
          <p:nvPr/>
        </p:nvSpPr>
        <p:spPr>
          <a:xfrm>
            <a:off x="11273170" y="1246368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0811B"/>
                </a:solidFill>
                <a:latin typeface="Tahoma" charset="0"/>
                <a:ea typeface="Tahoma" charset="0"/>
                <a:cs typeface="Tahoma" charset="0"/>
              </a:rPr>
              <a:t>436</a:t>
            </a:r>
          </a:p>
        </p:txBody>
      </p:sp>
      <p:sp>
        <p:nvSpPr>
          <p:cNvPr id="16" name="Прямоугольник 4"/>
          <p:cNvSpPr/>
          <p:nvPr/>
        </p:nvSpPr>
        <p:spPr>
          <a:xfrm>
            <a:off x="8362972" y="1818551"/>
            <a:ext cx="2733766" cy="573320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400" b="1" dirty="0"/>
              <a:t>Численность населения в 2040 г., тыс. чел</a:t>
            </a:r>
          </a:p>
        </p:txBody>
      </p:sp>
      <p:sp>
        <p:nvSpPr>
          <p:cNvPr id="17" name="TextBox 90"/>
          <p:cNvSpPr txBox="1"/>
          <p:nvPr/>
        </p:nvSpPr>
        <p:spPr>
          <a:xfrm>
            <a:off x="11273170" y="1725595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0811B"/>
                </a:solidFill>
                <a:latin typeface="Tahoma" charset="0"/>
                <a:ea typeface="Tahoma" charset="0"/>
                <a:cs typeface="Tahoma" charset="0"/>
              </a:rPr>
              <a:t>500</a:t>
            </a:r>
          </a:p>
        </p:txBody>
      </p:sp>
      <p:sp>
        <p:nvSpPr>
          <p:cNvPr id="19" name="Прямоугольник 4"/>
          <p:cNvSpPr/>
          <p:nvPr/>
        </p:nvSpPr>
        <p:spPr>
          <a:xfrm>
            <a:off x="8362973" y="484339"/>
            <a:ext cx="2727780" cy="388190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400" b="1" dirty="0"/>
              <a:t>Количество населенных пунктов</a:t>
            </a:r>
          </a:p>
        </p:txBody>
      </p:sp>
      <p:sp>
        <p:nvSpPr>
          <p:cNvPr id="20" name="TextBox 25"/>
          <p:cNvSpPr txBox="1"/>
          <p:nvPr/>
        </p:nvSpPr>
        <p:spPr>
          <a:xfrm>
            <a:off x="11468736" y="399494"/>
            <a:ext cx="5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0811B"/>
                </a:solidFill>
                <a:latin typeface="Tahoma" charset="0"/>
                <a:ea typeface="Tahoma" charset="0"/>
                <a:cs typeface="Tahoma" charset="0"/>
              </a:rPr>
              <a:t>10</a:t>
            </a:r>
          </a:p>
        </p:txBody>
      </p:sp>
      <p:sp>
        <p:nvSpPr>
          <p:cNvPr id="22" name="Прямоугольник 4"/>
          <p:cNvSpPr/>
          <p:nvPr/>
        </p:nvSpPr>
        <p:spPr>
          <a:xfrm>
            <a:off x="8362972" y="54808"/>
            <a:ext cx="3515602" cy="521728"/>
          </a:xfrm>
          <a:prstGeom prst="rect">
            <a:avLst/>
          </a:pr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400" b="1" dirty="0"/>
              <a:t>Количество Муниципальных образований </a:t>
            </a:r>
          </a:p>
        </p:txBody>
      </p:sp>
      <p:sp>
        <p:nvSpPr>
          <p:cNvPr id="5" name="Прямоугольник 2"/>
          <p:cNvSpPr/>
          <p:nvPr/>
        </p:nvSpPr>
        <p:spPr>
          <a:xfrm>
            <a:off x="8350867" y="2393898"/>
            <a:ext cx="37106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ahoma" charset="0"/>
                <a:ea typeface="Tahoma" charset="0"/>
                <a:cs typeface="Tahoma" charset="0"/>
              </a:rPr>
              <a:t>Крупная городская агломерация - совокупность компактно расположенных населенных пунктов </a:t>
            </a:r>
            <a:br>
              <a:rPr lang="ru-RU" sz="1200" dirty="0">
                <a:latin typeface="Tahoma" charset="0"/>
                <a:ea typeface="Tahoma" charset="0"/>
                <a:cs typeface="Tahoma" charset="0"/>
              </a:rPr>
            </a:br>
            <a:r>
              <a:rPr lang="ru-RU" sz="1200" dirty="0">
                <a:latin typeface="Tahoma" charset="0"/>
                <a:ea typeface="Tahoma" charset="0"/>
                <a:cs typeface="Tahoma" charset="0"/>
              </a:rPr>
              <a:t>и территорий между ними с общей численностью населения 500 тыс. человек - 1000 тыс. человек, связанных совместным использованием инфраструктурных объектов и объединенных интенсивными экономическими, в том числе трудовыми, и социальными связями </a:t>
            </a:r>
            <a:br>
              <a:rPr lang="ru-RU" sz="1200" dirty="0">
                <a:latin typeface="Tahoma" charset="0"/>
                <a:ea typeface="Tahoma" charset="0"/>
                <a:cs typeface="Tahoma" charset="0"/>
              </a:rPr>
            </a:br>
            <a:r>
              <a:rPr lang="ru-RU" sz="1200" dirty="0">
                <a:latin typeface="Tahoma" charset="0"/>
                <a:ea typeface="Tahoma" charset="0"/>
                <a:cs typeface="Tahoma" charset="0"/>
              </a:rPr>
              <a:t>(Стратегия пространственного развития РФ)</a:t>
            </a:r>
          </a:p>
        </p:txBody>
      </p:sp>
      <p:sp>
        <p:nvSpPr>
          <p:cNvPr id="6" name="Прямоугольник 30"/>
          <p:cNvSpPr/>
          <p:nvPr/>
        </p:nvSpPr>
        <p:spPr>
          <a:xfrm>
            <a:off x="11696363" y="34754"/>
            <a:ext cx="380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0811B"/>
                </a:solidFill>
                <a:latin typeface="Tahoma" charset="0"/>
                <a:ea typeface="Tahoma" charset="0"/>
                <a:cs typeface="Tahoma" charset="0"/>
              </a:rPr>
              <a:t>6</a:t>
            </a:r>
          </a:p>
        </p:txBody>
      </p:sp>
      <p:sp>
        <p:nvSpPr>
          <p:cNvPr id="42" name="Прямоугольник 5">
            <a:extLst>
              <a:ext uri="{FF2B5EF4-FFF2-40B4-BE49-F238E27FC236}">
                <a16:creationId xmlns="" xmlns:a16="http://schemas.microsoft.com/office/drawing/2014/main" id="{A6EBCCA0-920A-45B4-80F6-AB64A6ED4EA4}"/>
              </a:ext>
            </a:extLst>
          </p:cNvPr>
          <p:cNvSpPr/>
          <p:nvPr/>
        </p:nvSpPr>
        <p:spPr>
          <a:xfrm>
            <a:off x="1867969" y="6300239"/>
            <a:ext cx="1546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Нижневартовского 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района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F97462B5-27FF-41C8-A5E2-9937C62F15D0}"/>
              </a:ext>
            </a:extLst>
          </p:cNvPr>
          <p:cNvSpPr/>
          <p:nvPr/>
        </p:nvSpPr>
        <p:spPr>
          <a:xfrm>
            <a:off x="6688927" y="6300239"/>
            <a:ext cx="1546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Нижневартовского 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района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B74955FC-ABF7-469D-AB72-2FEC75B2D820}"/>
              </a:ext>
            </a:extLst>
          </p:cNvPr>
          <p:cNvSpPr/>
          <p:nvPr/>
        </p:nvSpPr>
        <p:spPr>
          <a:xfrm>
            <a:off x="8589278" y="6300239"/>
            <a:ext cx="1393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Томской области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="" xmlns:a16="http://schemas.microsoft.com/office/drawing/2014/main" id="{A1EA4DDC-4FF3-4078-9CAD-F30EDBF38697}"/>
              </a:ext>
            </a:extLst>
          </p:cNvPr>
          <p:cNvGrpSpPr/>
          <p:nvPr/>
        </p:nvGrpSpPr>
        <p:grpSpPr>
          <a:xfrm>
            <a:off x="643985" y="894681"/>
            <a:ext cx="8211329" cy="4072569"/>
            <a:chOff x="1268083" y="1224951"/>
            <a:chExt cx="9929003" cy="4924483"/>
          </a:xfrm>
          <a:solidFill>
            <a:schemeClr val="bg1"/>
          </a:solidFill>
        </p:grpSpPr>
        <p:sp>
          <p:nvSpPr>
            <p:cNvPr id="48" name="Овал 47">
              <a:extLst>
                <a:ext uri="{FF2B5EF4-FFF2-40B4-BE49-F238E27FC236}">
                  <a16:creationId xmlns="" xmlns:a16="http://schemas.microsoft.com/office/drawing/2014/main" id="{D9E0FF01-ABBD-41D1-934F-5ECFFF15BC54}"/>
                </a:ext>
              </a:extLst>
            </p:cNvPr>
            <p:cNvSpPr/>
            <p:nvPr/>
          </p:nvSpPr>
          <p:spPr>
            <a:xfrm>
              <a:off x="1268083" y="1224951"/>
              <a:ext cx="189781" cy="189781"/>
            </a:xfrm>
            <a:prstGeom prst="ellipse">
              <a:avLst/>
            </a:prstGeom>
            <a:grpFill/>
            <a:ln w="28575">
              <a:solidFill>
                <a:srgbClr val="D649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="" xmlns:a16="http://schemas.microsoft.com/office/drawing/2014/main" id="{6384D06F-A384-47A6-89A7-53961CA16AB0}"/>
                </a:ext>
              </a:extLst>
            </p:cNvPr>
            <p:cNvSpPr/>
            <p:nvPr/>
          </p:nvSpPr>
          <p:spPr>
            <a:xfrm>
              <a:off x="4925683" y="3290977"/>
              <a:ext cx="189781" cy="189781"/>
            </a:xfrm>
            <a:prstGeom prst="ellipse">
              <a:avLst/>
            </a:prstGeom>
            <a:grpFill/>
            <a:ln w="28575">
              <a:solidFill>
                <a:srgbClr val="D649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>
              <a:extLst>
                <a:ext uri="{FF2B5EF4-FFF2-40B4-BE49-F238E27FC236}">
                  <a16:creationId xmlns="" xmlns:a16="http://schemas.microsoft.com/office/drawing/2014/main" id="{F09A4B3F-54EC-4C8F-B1B1-E4E909045E36}"/>
                </a:ext>
              </a:extLst>
            </p:cNvPr>
            <p:cNvSpPr/>
            <p:nvPr/>
          </p:nvSpPr>
          <p:spPr>
            <a:xfrm>
              <a:off x="6754483" y="4136366"/>
              <a:ext cx="254480" cy="254480"/>
            </a:xfrm>
            <a:prstGeom prst="ellipse">
              <a:avLst/>
            </a:prstGeom>
            <a:grpFill/>
            <a:ln w="28575">
              <a:solidFill>
                <a:srgbClr val="D649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>
              <a:extLst>
                <a:ext uri="{FF2B5EF4-FFF2-40B4-BE49-F238E27FC236}">
                  <a16:creationId xmlns="" xmlns:a16="http://schemas.microsoft.com/office/drawing/2014/main" id="{FB3B2AFD-FDB1-4DA4-B8C9-738A6266ACE7}"/>
                </a:ext>
              </a:extLst>
            </p:cNvPr>
            <p:cNvSpPr/>
            <p:nvPr/>
          </p:nvSpPr>
          <p:spPr>
            <a:xfrm>
              <a:off x="11007305" y="5959653"/>
              <a:ext cx="189781" cy="189781"/>
            </a:xfrm>
            <a:prstGeom prst="ellipse">
              <a:avLst/>
            </a:prstGeom>
            <a:grpFill/>
            <a:ln w="28575">
              <a:solidFill>
                <a:srgbClr val="D649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="" xmlns:a16="http://schemas.microsoft.com/office/drawing/2014/main" id="{2ABEFD7D-B028-4C87-A497-EDFA92BAD6FB}"/>
              </a:ext>
            </a:extLst>
          </p:cNvPr>
          <p:cNvGrpSpPr/>
          <p:nvPr/>
        </p:nvGrpSpPr>
        <p:grpSpPr>
          <a:xfrm>
            <a:off x="2790689" y="1703541"/>
            <a:ext cx="4729180" cy="1596632"/>
            <a:chOff x="3860320" y="2208364"/>
            <a:chExt cx="5710687" cy="1928002"/>
          </a:xfrm>
        </p:grpSpPr>
        <p:sp>
          <p:nvSpPr>
            <p:cNvPr id="63" name="Овал 62">
              <a:extLst>
                <a:ext uri="{FF2B5EF4-FFF2-40B4-BE49-F238E27FC236}">
                  <a16:creationId xmlns="" xmlns:a16="http://schemas.microsoft.com/office/drawing/2014/main" id="{E08B5BCC-B0A8-44BA-B16C-45B480A695E6}"/>
                </a:ext>
              </a:extLst>
            </p:cNvPr>
            <p:cNvSpPr/>
            <p:nvPr/>
          </p:nvSpPr>
          <p:spPr>
            <a:xfrm>
              <a:off x="9407105" y="2855344"/>
              <a:ext cx="163902" cy="16390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649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>
              <a:extLst>
                <a:ext uri="{FF2B5EF4-FFF2-40B4-BE49-F238E27FC236}">
                  <a16:creationId xmlns="" xmlns:a16="http://schemas.microsoft.com/office/drawing/2014/main" id="{1F99D847-91E6-4E97-A5B1-E514AF19F45F}"/>
                </a:ext>
              </a:extLst>
            </p:cNvPr>
            <p:cNvSpPr/>
            <p:nvPr/>
          </p:nvSpPr>
          <p:spPr>
            <a:xfrm>
              <a:off x="8380562" y="3972464"/>
              <a:ext cx="163902" cy="16390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649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>
              <a:extLst>
                <a:ext uri="{FF2B5EF4-FFF2-40B4-BE49-F238E27FC236}">
                  <a16:creationId xmlns="" xmlns:a16="http://schemas.microsoft.com/office/drawing/2014/main" id="{4E982025-D151-4B4F-8796-8DE1F8570480}"/>
                </a:ext>
              </a:extLst>
            </p:cNvPr>
            <p:cNvSpPr/>
            <p:nvPr/>
          </p:nvSpPr>
          <p:spPr>
            <a:xfrm>
              <a:off x="3860320" y="2829466"/>
              <a:ext cx="163902" cy="16390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649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>
              <a:extLst>
                <a:ext uri="{FF2B5EF4-FFF2-40B4-BE49-F238E27FC236}">
                  <a16:creationId xmlns="" xmlns:a16="http://schemas.microsoft.com/office/drawing/2014/main" id="{DE2F06F1-2CB0-4355-995D-D65E66081F88}"/>
                </a:ext>
              </a:extLst>
            </p:cNvPr>
            <p:cNvSpPr/>
            <p:nvPr/>
          </p:nvSpPr>
          <p:spPr>
            <a:xfrm>
              <a:off x="4507301" y="2208364"/>
              <a:ext cx="163902" cy="16390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649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6">
        <p:fade/>
      </p:transition>
    </mc:Choice>
    <mc:Fallback xmlns="">
      <p:transition spd="med" advTm="3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 202"/>
          <p:cNvSpPr/>
          <p:nvPr/>
        </p:nvSpPr>
        <p:spPr bwMode="auto">
          <a:xfrm>
            <a:off x="3032727" y="693737"/>
            <a:ext cx="2536731" cy="6057657"/>
          </a:xfrm>
          <a:custGeom>
            <a:avLst/>
            <a:gdLst>
              <a:gd name="connsiteX0" fmla="*/ 0 w 9094198"/>
              <a:gd name="connsiteY0" fmla="*/ 46542 h 279246"/>
              <a:gd name="connsiteX1" fmla="*/ 46542 w 9094198"/>
              <a:gd name="connsiteY1" fmla="*/ 0 h 279246"/>
              <a:gd name="connsiteX2" fmla="*/ 9047656 w 9094198"/>
              <a:gd name="connsiteY2" fmla="*/ 0 h 279246"/>
              <a:gd name="connsiteX3" fmla="*/ 9094198 w 9094198"/>
              <a:gd name="connsiteY3" fmla="*/ 46542 h 279246"/>
              <a:gd name="connsiteX4" fmla="*/ 9094198 w 9094198"/>
              <a:gd name="connsiteY4" fmla="*/ 232704 h 279246"/>
              <a:gd name="connsiteX5" fmla="*/ 9047656 w 9094198"/>
              <a:gd name="connsiteY5" fmla="*/ 279246 h 279246"/>
              <a:gd name="connsiteX6" fmla="*/ 46542 w 9094198"/>
              <a:gd name="connsiteY6" fmla="*/ 279246 h 279246"/>
              <a:gd name="connsiteX7" fmla="*/ 0 w 9094198"/>
              <a:gd name="connsiteY7" fmla="*/ 232704 h 279246"/>
              <a:gd name="connsiteX8" fmla="*/ 0 w 9094198"/>
              <a:gd name="connsiteY8" fmla="*/ 46542 h 27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4198" h="279246">
                <a:moveTo>
                  <a:pt x="0" y="46542"/>
                </a:moveTo>
                <a:cubicBezTo>
                  <a:pt x="0" y="20838"/>
                  <a:pt x="20838" y="0"/>
                  <a:pt x="46542" y="0"/>
                </a:cubicBezTo>
                <a:lnTo>
                  <a:pt x="9047656" y="0"/>
                </a:lnTo>
                <a:cubicBezTo>
                  <a:pt x="9073360" y="0"/>
                  <a:pt x="9094198" y="20838"/>
                  <a:pt x="9094198" y="46542"/>
                </a:cubicBezTo>
                <a:lnTo>
                  <a:pt x="9094198" y="232704"/>
                </a:lnTo>
                <a:cubicBezTo>
                  <a:pt x="9094198" y="258408"/>
                  <a:pt x="9073360" y="279246"/>
                  <a:pt x="9047656" y="279246"/>
                </a:cubicBezTo>
                <a:lnTo>
                  <a:pt x="46542" y="279246"/>
                </a:lnTo>
                <a:cubicBezTo>
                  <a:pt x="20838" y="279246"/>
                  <a:pt x="0" y="258408"/>
                  <a:pt x="0" y="232704"/>
                </a:cubicBezTo>
                <a:lnTo>
                  <a:pt x="0" y="46542"/>
                </a:lnTo>
                <a:close/>
              </a:path>
            </a:pathLst>
          </a:custGeom>
          <a:noFill/>
        </p:spPr>
        <p:txBody>
          <a:bodyPr vert="horz" lIns="72000" tIns="72000" rIns="72000" bIns="720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ru-RU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Исследования</a:t>
            </a:r>
          </a:p>
        </p:txBody>
      </p:sp>
      <p:sp>
        <p:nvSpPr>
          <p:cNvPr id="28" name="Полилиния 202"/>
          <p:cNvSpPr/>
          <p:nvPr/>
        </p:nvSpPr>
        <p:spPr bwMode="auto">
          <a:xfrm>
            <a:off x="3153316" y="2936583"/>
            <a:ext cx="2602774" cy="179716"/>
          </a:xfrm>
          <a:custGeom>
            <a:avLst/>
            <a:gdLst>
              <a:gd name="connsiteX0" fmla="*/ 0 w 9094198"/>
              <a:gd name="connsiteY0" fmla="*/ 46542 h 279246"/>
              <a:gd name="connsiteX1" fmla="*/ 46542 w 9094198"/>
              <a:gd name="connsiteY1" fmla="*/ 0 h 279246"/>
              <a:gd name="connsiteX2" fmla="*/ 9047656 w 9094198"/>
              <a:gd name="connsiteY2" fmla="*/ 0 h 279246"/>
              <a:gd name="connsiteX3" fmla="*/ 9094198 w 9094198"/>
              <a:gd name="connsiteY3" fmla="*/ 46542 h 279246"/>
              <a:gd name="connsiteX4" fmla="*/ 9094198 w 9094198"/>
              <a:gd name="connsiteY4" fmla="*/ 232704 h 279246"/>
              <a:gd name="connsiteX5" fmla="*/ 9047656 w 9094198"/>
              <a:gd name="connsiteY5" fmla="*/ 279246 h 279246"/>
              <a:gd name="connsiteX6" fmla="*/ 46542 w 9094198"/>
              <a:gd name="connsiteY6" fmla="*/ 279246 h 279246"/>
              <a:gd name="connsiteX7" fmla="*/ 0 w 9094198"/>
              <a:gd name="connsiteY7" fmla="*/ 232704 h 279246"/>
              <a:gd name="connsiteX8" fmla="*/ 0 w 9094198"/>
              <a:gd name="connsiteY8" fmla="*/ 46542 h 27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4198" h="279246">
                <a:moveTo>
                  <a:pt x="0" y="46542"/>
                </a:moveTo>
                <a:cubicBezTo>
                  <a:pt x="0" y="20838"/>
                  <a:pt x="20838" y="0"/>
                  <a:pt x="46542" y="0"/>
                </a:cubicBezTo>
                <a:lnTo>
                  <a:pt x="9047656" y="0"/>
                </a:lnTo>
                <a:cubicBezTo>
                  <a:pt x="9073360" y="0"/>
                  <a:pt x="9094198" y="20838"/>
                  <a:pt x="9094198" y="46542"/>
                </a:cubicBezTo>
                <a:lnTo>
                  <a:pt x="9094198" y="232704"/>
                </a:lnTo>
                <a:cubicBezTo>
                  <a:pt x="9094198" y="258408"/>
                  <a:pt x="9073360" y="279246"/>
                  <a:pt x="9047656" y="279246"/>
                </a:cubicBezTo>
                <a:lnTo>
                  <a:pt x="46542" y="279246"/>
                </a:lnTo>
                <a:cubicBezTo>
                  <a:pt x="20838" y="279246"/>
                  <a:pt x="0" y="258408"/>
                  <a:pt x="0" y="232704"/>
                </a:cubicBezTo>
                <a:lnTo>
                  <a:pt x="0" y="46542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70000">
                <a:srgbClr val="FFC000">
                  <a:alpha val="55000"/>
                </a:srgbClr>
              </a:gs>
            </a:gsLst>
            <a:lin ang="10800000" scaled="0"/>
          </a:gradFill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dirty="0">
                <a:solidFill>
                  <a:schemeClr val="tx1"/>
                </a:solidFill>
              </a:rPr>
              <a:t>Развитие Агломерации</a:t>
            </a:r>
          </a:p>
        </p:txBody>
      </p:sp>
      <p:sp>
        <p:nvSpPr>
          <p:cNvPr id="29" name="Полилиния 202"/>
          <p:cNvSpPr/>
          <p:nvPr/>
        </p:nvSpPr>
        <p:spPr bwMode="auto">
          <a:xfrm>
            <a:off x="3203905" y="5837576"/>
            <a:ext cx="2602774" cy="179716"/>
          </a:xfrm>
          <a:custGeom>
            <a:avLst/>
            <a:gdLst>
              <a:gd name="connsiteX0" fmla="*/ 0 w 9094198"/>
              <a:gd name="connsiteY0" fmla="*/ 46542 h 279246"/>
              <a:gd name="connsiteX1" fmla="*/ 46542 w 9094198"/>
              <a:gd name="connsiteY1" fmla="*/ 0 h 279246"/>
              <a:gd name="connsiteX2" fmla="*/ 9047656 w 9094198"/>
              <a:gd name="connsiteY2" fmla="*/ 0 h 279246"/>
              <a:gd name="connsiteX3" fmla="*/ 9094198 w 9094198"/>
              <a:gd name="connsiteY3" fmla="*/ 46542 h 279246"/>
              <a:gd name="connsiteX4" fmla="*/ 9094198 w 9094198"/>
              <a:gd name="connsiteY4" fmla="*/ 232704 h 279246"/>
              <a:gd name="connsiteX5" fmla="*/ 9047656 w 9094198"/>
              <a:gd name="connsiteY5" fmla="*/ 279246 h 279246"/>
              <a:gd name="connsiteX6" fmla="*/ 46542 w 9094198"/>
              <a:gd name="connsiteY6" fmla="*/ 279246 h 279246"/>
              <a:gd name="connsiteX7" fmla="*/ 0 w 9094198"/>
              <a:gd name="connsiteY7" fmla="*/ 232704 h 279246"/>
              <a:gd name="connsiteX8" fmla="*/ 0 w 9094198"/>
              <a:gd name="connsiteY8" fmla="*/ 46542 h 27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4198" h="279246">
                <a:moveTo>
                  <a:pt x="0" y="46542"/>
                </a:moveTo>
                <a:cubicBezTo>
                  <a:pt x="0" y="20838"/>
                  <a:pt x="20838" y="0"/>
                  <a:pt x="46542" y="0"/>
                </a:cubicBezTo>
                <a:lnTo>
                  <a:pt x="9047656" y="0"/>
                </a:lnTo>
                <a:cubicBezTo>
                  <a:pt x="9073360" y="0"/>
                  <a:pt x="9094198" y="20838"/>
                  <a:pt x="9094198" y="46542"/>
                </a:cubicBezTo>
                <a:lnTo>
                  <a:pt x="9094198" y="232704"/>
                </a:lnTo>
                <a:cubicBezTo>
                  <a:pt x="9094198" y="258408"/>
                  <a:pt x="9073360" y="279246"/>
                  <a:pt x="9047656" y="279246"/>
                </a:cubicBezTo>
                <a:lnTo>
                  <a:pt x="46542" y="279246"/>
                </a:lnTo>
                <a:cubicBezTo>
                  <a:pt x="20838" y="279246"/>
                  <a:pt x="0" y="258408"/>
                  <a:pt x="0" y="232704"/>
                </a:cubicBezTo>
                <a:lnTo>
                  <a:pt x="0" y="46542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70000">
                <a:srgbClr val="FFC000">
                  <a:alpha val="55000"/>
                </a:srgbClr>
              </a:gs>
            </a:gsLst>
            <a:lin ang="10800000" scaled="0"/>
          </a:gradFill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dirty="0">
                <a:solidFill>
                  <a:schemeClr val="tx1"/>
                </a:solidFill>
              </a:rPr>
              <a:t>Транспорт</a:t>
            </a:r>
          </a:p>
        </p:txBody>
      </p:sp>
      <p:sp>
        <p:nvSpPr>
          <p:cNvPr id="30" name="Пятиугольник 7"/>
          <p:cNvSpPr/>
          <p:nvPr/>
        </p:nvSpPr>
        <p:spPr>
          <a:xfrm flipH="1">
            <a:off x="4839549" y="2982427"/>
            <a:ext cx="659274" cy="206520"/>
          </a:xfrm>
          <a:prstGeom prst="homePlate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>
                <a:solidFill>
                  <a:schemeClr val="tx1"/>
                </a:solidFill>
              </a:rPr>
              <a:t>295</a:t>
            </a:r>
          </a:p>
        </p:txBody>
      </p:sp>
      <p:sp>
        <p:nvSpPr>
          <p:cNvPr id="31" name="Пятиугольник 8"/>
          <p:cNvSpPr/>
          <p:nvPr/>
        </p:nvSpPr>
        <p:spPr>
          <a:xfrm flipH="1">
            <a:off x="4976687" y="5927434"/>
            <a:ext cx="659274" cy="206520"/>
          </a:xfrm>
          <a:prstGeom prst="homePlate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>
                <a:solidFill>
                  <a:schemeClr val="tx1"/>
                </a:solidFill>
              </a:rPr>
              <a:t>1373</a:t>
            </a:r>
          </a:p>
        </p:txBody>
      </p:sp>
      <p:sp>
        <p:nvSpPr>
          <p:cNvPr id="38" name="Полилиния 202"/>
          <p:cNvSpPr/>
          <p:nvPr/>
        </p:nvSpPr>
        <p:spPr bwMode="auto">
          <a:xfrm>
            <a:off x="5998793" y="708376"/>
            <a:ext cx="2234514" cy="6057657"/>
          </a:xfrm>
          <a:custGeom>
            <a:avLst/>
            <a:gdLst>
              <a:gd name="connsiteX0" fmla="*/ 0 w 9094198"/>
              <a:gd name="connsiteY0" fmla="*/ 46542 h 279246"/>
              <a:gd name="connsiteX1" fmla="*/ 46542 w 9094198"/>
              <a:gd name="connsiteY1" fmla="*/ 0 h 279246"/>
              <a:gd name="connsiteX2" fmla="*/ 9047656 w 9094198"/>
              <a:gd name="connsiteY2" fmla="*/ 0 h 279246"/>
              <a:gd name="connsiteX3" fmla="*/ 9094198 w 9094198"/>
              <a:gd name="connsiteY3" fmla="*/ 46542 h 279246"/>
              <a:gd name="connsiteX4" fmla="*/ 9094198 w 9094198"/>
              <a:gd name="connsiteY4" fmla="*/ 232704 h 279246"/>
              <a:gd name="connsiteX5" fmla="*/ 9047656 w 9094198"/>
              <a:gd name="connsiteY5" fmla="*/ 279246 h 279246"/>
              <a:gd name="connsiteX6" fmla="*/ 46542 w 9094198"/>
              <a:gd name="connsiteY6" fmla="*/ 279246 h 279246"/>
              <a:gd name="connsiteX7" fmla="*/ 0 w 9094198"/>
              <a:gd name="connsiteY7" fmla="*/ 232704 h 279246"/>
              <a:gd name="connsiteX8" fmla="*/ 0 w 9094198"/>
              <a:gd name="connsiteY8" fmla="*/ 46542 h 27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4198" h="279246">
                <a:moveTo>
                  <a:pt x="0" y="46542"/>
                </a:moveTo>
                <a:cubicBezTo>
                  <a:pt x="0" y="20838"/>
                  <a:pt x="20838" y="0"/>
                  <a:pt x="46542" y="0"/>
                </a:cubicBezTo>
                <a:lnTo>
                  <a:pt x="9047656" y="0"/>
                </a:lnTo>
                <a:cubicBezTo>
                  <a:pt x="9073360" y="0"/>
                  <a:pt x="9094198" y="20838"/>
                  <a:pt x="9094198" y="46542"/>
                </a:cubicBezTo>
                <a:lnTo>
                  <a:pt x="9094198" y="232704"/>
                </a:lnTo>
                <a:cubicBezTo>
                  <a:pt x="9094198" y="258408"/>
                  <a:pt x="9073360" y="279246"/>
                  <a:pt x="9047656" y="279246"/>
                </a:cubicBezTo>
                <a:lnTo>
                  <a:pt x="46542" y="279246"/>
                </a:lnTo>
                <a:cubicBezTo>
                  <a:pt x="20838" y="279246"/>
                  <a:pt x="0" y="258408"/>
                  <a:pt x="0" y="232704"/>
                </a:cubicBezTo>
                <a:lnTo>
                  <a:pt x="0" y="46542"/>
                </a:lnTo>
                <a:close/>
              </a:path>
            </a:pathLst>
          </a:custGeom>
          <a:noFill/>
        </p:spPr>
        <p:txBody>
          <a:bodyPr vert="horz" lIns="72000" tIns="72000" rIns="72000" bIns="720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ru-RU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Исходные данные</a:t>
            </a:r>
          </a:p>
        </p:txBody>
      </p:sp>
      <p:grpSp>
        <p:nvGrpSpPr>
          <p:cNvPr id="39" name="Группа 203"/>
          <p:cNvGrpSpPr/>
          <p:nvPr/>
        </p:nvGrpSpPr>
        <p:grpSpPr>
          <a:xfrm>
            <a:off x="6095840" y="1289878"/>
            <a:ext cx="2038434" cy="4998684"/>
            <a:chOff x="5900221" y="1079998"/>
            <a:chExt cx="2189302" cy="5605973"/>
          </a:xfrm>
        </p:grpSpPr>
        <p:pic>
          <p:nvPicPr>
            <p:cNvPr id="44" name="Рисунок 20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7192" y="1079998"/>
              <a:ext cx="1486182" cy="2076117"/>
            </a:xfrm>
            <a:prstGeom prst="rect">
              <a:avLst/>
            </a:prstGeom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Рисунок 20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9677" y="1843141"/>
              <a:ext cx="1624481" cy="2268304"/>
            </a:xfrm>
            <a:prstGeom prst="rect">
              <a:avLst/>
            </a:prstGeom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Рисунок 2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2355" y="4445523"/>
              <a:ext cx="1537168" cy="2240448"/>
            </a:xfrm>
            <a:prstGeom prst="rect">
              <a:avLst/>
            </a:prstGeom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Рисунок 2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7556" y="4254405"/>
              <a:ext cx="1537168" cy="2240448"/>
            </a:xfrm>
            <a:prstGeom prst="rect">
              <a:avLst/>
            </a:prstGeom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Рисунок 2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2091" y="4046214"/>
              <a:ext cx="1537168" cy="2240448"/>
            </a:xfrm>
            <a:prstGeom prst="rect">
              <a:avLst/>
            </a:prstGeom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Рисунок 2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8036" y="3870681"/>
              <a:ext cx="1537168" cy="2240448"/>
            </a:xfrm>
            <a:prstGeom prst="rect">
              <a:avLst/>
            </a:prstGeom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Рисунок 2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0221" y="3729063"/>
              <a:ext cx="1537168" cy="2240448"/>
            </a:xfrm>
            <a:prstGeom prst="rect">
              <a:avLst/>
            </a:prstGeom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Полилиния 202"/>
          <p:cNvSpPr/>
          <p:nvPr/>
        </p:nvSpPr>
        <p:spPr bwMode="auto">
          <a:xfrm>
            <a:off x="5999678" y="1000740"/>
            <a:ext cx="2014817" cy="199212"/>
          </a:xfrm>
          <a:custGeom>
            <a:avLst/>
            <a:gdLst>
              <a:gd name="connsiteX0" fmla="*/ 0 w 9094198"/>
              <a:gd name="connsiteY0" fmla="*/ 46542 h 279246"/>
              <a:gd name="connsiteX1" fmla="*/ 46542 w 9094198"/>
              <a:gd name="connsiteY1" fmla="*/ 0 h 279246"/>
              <a:gd name="connsiteX2" fmla="*/ 9047656 w 9094198"/>
              <a:gd name="connsiteY2" fmla="*/ 0 h 279246"/>
              <a:gd name="connsiteX3" fmla="*/ 9094198 w 9094198"/>
              <a:gd name="connsiteY3" fmla="*/ 46542 h 279246"/>
              <a:gd name="connsiteX4" fmla="*/ 9094198 w 9094198"/>
              <a:gd name="connsiteY4" fmla="*/ 232704 h 279246"/>
              <a:gd name="connsiteX5" fmla="*/ 9047656 w 9094198"/>
              <a:gd name="connsiteY5" fmla="*/ 279246 h 279246"/>
              <a:gd name="connsiteX6" fmla="*/ 46542 w 9094198"/>
              <a:gd name="connsiteY6" fmla="*/ 279246 h 279246"/>
              <a:gd name="connsiteX7" fmla="*/ 0 w 9094198"/>
              <a:gd name="connsiteY7" fmla="*/ 232704 h 279246"/>
              <a:gd name="connsiteX8" fmla="*/ 0 w 9094198"/>
              <a:gd name="connsiteY8" fmla="*/ 46542 h 27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4198" h="279246">
                <a:moveTo>
                  <a:pt x="0" y="46542"/>
                </a:moveTo>
                <a:cubicBezTo>
                  <a:pt x="0" y="20838"/>
                  <a:pt x="20838" y="0"/>
                  <a:pt x="46542" y="0"/>
                </a:cubicBezTo>
                <a:lnTo>
                  <a:pt x="9047656" y="0"/>
                </a:lnTo>
                <a:cubicBezTo>
                  <a:pt x="9073360" y="0"/>
                  <a:pt x="9094198" y="20838"/>
                  <a:pt x="9094198" y="46542"/>
                </a:cubicBezTo>
                <a:lnTo>
                  <a:pt x="9094198" y="232704"/>
                </a:lnTo>
                <a:cubicBezTo>
                  <a:pt x="9094198" y="258408"/>
                  <a:pt x="9073360" y="279246"/>
                  <a:pt x="9047656" y="279246"/>
                </a:cubicBezTo>
                <a:lnTo>
                  <a:pt x="46542" y="279246"/>
                </a:lnTo>
                <a:cubicBezTo>
                  <a:pt x="20838" y="279246"/>
                  <a:pt x="0" y="258408"/>
                  <a:pt x="0" y="232704"/>
                </a:cubicBezTo>
                <a:lnTo>
                  <a:pt x="0" y="46542"/>
                </a:lnTo>
                <a:close/>
              </a:path>
            </a:pathLst>
          </a:custGeom>
          <a:noFill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b="1" dirty="0">
                <a:solidFill>
                  <a:schemeClr val="tx1"/>
                </a:solidFill>
              </a:rPr>
              <a:t>Открытые источники</a:t>
            </a:r>
          </a:p>
        </p:txBody>
      </p:sp>
      <p:sp>
        <p:nvSpPr>
          <p:cNvPr id="41" name="Полилиния 202"/>
          <p:cNvSpPr/>
          <p:nvPr/>
        </p:nvSpPr>
        <p:spPr bwMode="auto">
          <a:xfrm>
            <a:off x="6095840" y="6429457"/>
            <a:ext cx="2014817" cy="199212"/>
          </a:xfrm>
          <a:custGeom>
            <a:avLst/>
            <a:gdLst>
              <a:gd name="connsiteX0" fmla="*/ 0 w 9094198"/>
              <a:gd name="connsiteY0" fmla="*/ 46542 h 279246"/>
              <a:gd name="connsiteX1" fmla="*/ 46542 w 9094198"/>
              <a:gd name="connsiteY1" fmla="*/ 0 h 279246"/>
              <a:gd name="connsiteX2" fmla="*/ 9047656 w 9094198"/>
              <a:gd name="connsiteY2" fmla="*/ 0 h 279246"/>
              <a:gd name="connsiteX3" fmla="*/ 9094198 w 9094198"/>
              <a:gd name="connsiteY3" fmla="*/ 46542 h 279246"/>
              <a:gd name="connsiteX4" fmla="*/ 9094198 w 9094198"/>
              <a:gd name="connsiteY4" fmla="*/ 232704 h 279246"/>
              <a:gd name="connsiteX5" fmla="*/ 9047656 w 9094198"/>
              <a:gd name="connsiteY5" fmla="*/ 279246 h 279246"/>
              <a:gd name="connsiteX6" fmla="*/ 46542 w 9094198"/>
              <a:gd name="connsiteY6" fmla="*/ 279246 h 279246"/>
              <a:gd name="connsiteX7" fmla="*/ 0 w 9094198"/>
              <a:gd name="connsiteY7" fmla="*/ 232704 h 279246"/>
              <a:gd name="connsiteX8" fmla="*/ 0 w 9094198"/>
              <a:gd name="connsiteY8" fmla="*/ 46542 h 27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4198" h="279246">
                <a:moveTo>
                  <a:pt x="0" y="46542"/>
                </a:moveTo>
                <a:cubicBezTo>
                  <a:pt x="0" y="20838"/>
                  <a:pt x="20838" y="0"/>
                  <a:pt x="46542" y="0"/>
                </a:cubicBezTo>
                <a:lnTo>
                  <a:pt x="9047656" y="0"/>
                </a:lnTo>
                <a:cubicBezTo>
                  <a:pt x="9073360" y="0"/>
                  <a:pt x="9094198" y="20838"/>
                  <a:pt x="9094198" y="46542"/>
                </a:cubicBezTo>
                <a:lnTo>
                  <a:pt x="9094198" y="232704"/>
                </a:lnTo>
                <a:cubicBezTo>
                  <a:pt x="9094198" y="258408"/>
                  <a:pt x="9073360" y="279246"/>
                  <a:pt x="9047656" y="279246"/>
                </a:cubicBezTo>
                <a:lnTo>
                  <a:pt x="46542" y="279246"/>
                </a:lnTo>
                <a:cubicBezTo>
                  <a:pt x="20838" y="279246"/>
                  <a:pt x="0" y="258408"/>
                  <a:pt x="0" y="232704"/>
                </a:cubicBezTo>
                <a:lnTo>
                  <a:pt x="0" y="46542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70000">
                <a:srgbClr val="FFC000">
                  <a:alpha val="55000"/>
                </a:srgbClr>
              </a:gs>
            </a:gsLst>
            <a:lin ang="10800000" scaled="0"/>
          </a:gradFill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200" dirty="0">
                <a:solidFill>
                  <a:schemeClr val="tx1"/>
                </a:solidFill>
              </a:rPr>
              <a:t>Запросы в УО</a:t>
            </a:r>
          </a:p>
        </p:txBody>
      </p:sp>
      <p:sp>
        <p:nvSpPr>
          <p:cNvPr id="42" name="Пятиугольник 206"/>
          <p:cNvSpPr/>
          <p:nvPr/>
        </p:nvSpPr>
        <p:spPr>
          <a:xfrm flipH="1">
            <a:off x="7495409" y="6428125"/>
            <a:ext cx="659274" cy="206520"/>
          </a:xfrm>
          <a:prstGeom prst="homePlate">
            <a:avLst/>
          </a:prstGeom>
          <a:solidFill>
            <a:srgbClr val="FF0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>
                <a:solidFill>
                  <a:schemeClr val="bg1"/>
                </a:solidFill>
              </a:rPr>
              <a:t>110</a:t>
            </a:r>
          </a:p>
        </p:txBody>
      </p:sp>
      <p:sp>
        <p:nvSpPr>
          <p:cNvPr id="52" name="Полилиния 202"/>
          <p:cNvSpPr/>
          <p:nvPr/>
        </p:nvSpPr>
        <p:spPr bwMode="auto">
          <a:xfrm>
            <a:off x="139090" y="708377"/>
            <a:ext cx="2770961" cy="6075054"/>
          </a:xfrm>
          <a:custGeom>
            <a:avLst/>
            <a:gdLst>
              <a:gd name="connsiteX0" fmla="*/ 0 w 9094198"/>
              <a:gd name="connsiteY0" fmla="*/ 46542 h 279246"/>
              <a:gd name="connsiteX1" fmla="*/ 46542 w 9094198"/>
              <a:gd name="connsiteY1" fmla="*/ 0 h 279246"/>
              <a:gd name="connsiteX2" fmla="*/ 9047656 w 9094198"/>
              <a:gd name="connsiteY2" fmla="*/ 0 h 279246"/>
              <a:gd name="connsiteX3" fmla="*/ 9094198 w 9094198"/>
              <a:gd name="connsiteY3" fmla="*/ 46542 h 279246"/>
              <a:gd name="connsiteX4" fmla="*/ 9094198 w 9094198"/>
              <a:gd name="connsiteY4" fmla="*/ 232704 h 279246"/>
              <a:gd name="connsiteX5" fmla="*/ 9047656 w 9094198"/>
              <a:gd name="connsiteY5" fmla="*/ 279246 h 279246"/>
              <a:gd name="connsiteX6" fmla="*/ 46542 w 9094198"/>
              <a:gd name="connsiteY6" fmla="*/ 279246 h 279246"/>
              <a:gd name="connsiteX7" fmla="*/ 0 w 9094198"/>
              <a:gd name="connsiteY7" fmla="*/ 232704 h 279246"/>
              <a:gd name="connsiteX8" fmla="*/ 0 w 9094198"/>
              <a:gd name="connsiteY8" fmla="*/ 46542 h 27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4198" h="279246">
                <a:moveTo>
                  <a:pt x="0" y="46542"/>
                </a:moveTo>
                <a:cubicBezTo>
                  <a:pt x="0" y="20838"/>
                  <a:pt x="20838" y="0"/>
                  <a:pt x="46542" y="0"/>
                </a:cubicBezTo>
                <a:lnTo>
                  <a:pt x="9047656" y="0"/>
                </a:lnTo>
                <a:cubicBezTo>
                  <a:pt x="9073360" y="0"/>
                  <a:pt x="9094198" y="20838"/>
                  <a:pt x="9094198" y="46542"/>
                </a:cubicBezTo>
                <a:lnTo>
                  <a:pt x="9094198" y="232704"/>
                </a:lnTo>
                <a:cubicBezTo>
                  <a:pt x="9094198" y="258408"/>
                  <a:pt x="9073360" y="279246"/>
                  <a:pt x="9047656" y="279246"/>
                </a:cubicBezTo>
                <a:lnTo>
                  <a:pt x="46542" y="279246"/>
                </a:lnTo>
                <a:cubicBezTo>
                  <a:pt x="20838" y="279246"/>
                  <a:pt x="0" y="258408"/>
                  <a:pt x="0" y="232704"/>
                </a:cubicBezTo>
                <a:lnTo>
                  <a:pt x="0" y="46542"/>
                </a:lnTo>
                <a:close/>
              </a:path>
            </a:pathLst>
          </a:custGeom>
          <a:noFill/>
        </p:spPr>
        <p:txBody>
          <a:bodyPr vert="horz" lIns="72000" tIns="72000" rIns="72000" bIns="720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ru-RU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НИР</a:t>
            </a:r>
          </a:p>
        </p:txBody>
      </p:sp>
      <p:pic>
        <p:nvPicPr>
          <p:cNvPr id="53" name="Рисунок 1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4" y="1075906"/>
            <a:ext cx="2600221" cy="1443931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1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6" y="2716819"/>
            <a:ext cx="2560137" cy="1212831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Рисунок 1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18" y="4067262"/>
            <a:ext cx="2600221" cy="1232940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20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7" y="5365182"/>
            <a:ext cx="2637848" cy="1407150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Пятиугольник 201"/>
          <p:cNvSpPr/>
          <p:nvPr/>
        </p:nvSpPr>
        <p:spPr>
          <a:xfrm>
            <a:off x="1533821" y="4471427"/>
            <a:ext cx="1195667" cy="285921"/>
          </a:xfrm>
          <a:prstGeom prst="homePlate">
            <a:avLst/>
          </a:prstGeom>
          <a:gradFill>
            <a:gsLst>
              <a:gs pos="0">
                <a:srgbClr val="FFC000"/>
              </a:gs>
              <a:gs pos="70000">
                <a:srgbClr val="FFC000">
                  <a:alpha val="55000"/>
                </a:srgbClr>
              </a:gs>
            </a:gsLst>
            <a:lin ang="0" scaled="0"/>
          </a:gradFill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1400" b="1" dirty="0"/>
              <a:t>Соцопросы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9" name="Полилиния 202"/>
          <p:cNvSpPr/>
          <p:nvPr/>
        </p:nvSpPr>
        <p:spPr bwMode="auto">
          <a:xfrm>
            <a:off x="8556123" y="697744"/>
            <a:ext cx="3439957" cy="6057657"/>
          </a:xfrm>
          <a:custGeom>
            <a:avLst/>
            <a:gdLst>
              <a:gd name="connsiteX0" fmla="*/ 0 w 9094198"/>
              <a:gd name="connsiteY0" fmla="*/ 46542 h 279246"/>
              <a:gd name="connsiteX1" fmla="*/ 46542 w 9094198"/>
              <a:gd name="connsiteY1" fmla="*/ 0 h 279246"/>
              <a:gd name="connsiteX2" fmla="*/ 9047656 w 9094198"/>
              <a:gd name="connsiteY2" fmla="*/ 0 h 279246"/>
              <a:gd name="connsiteX3" fmla="*/ 9094198 w 9094198"/>
              <a:gd name="connsiteY3" fmla="*/ 46542 h 279246"/>
              <a:gd name="connsiteX4" fmla="*/ 9094198 w 9094198"/>
              <a:gd name="connsiteY4" fmla="*/ 232704 h 279246"/>
              <a:gd name="connsiteX5" fmla="*/ 9047656 w 9094198"/>
              <a:gd name="connsiteY5" fmla="*/ 279246 h 279246"/>
              <a:gd name="connsiteX6" fmla="*/ 46542 w 9094198"/>
              <a:gd name="connsiteY6" fmla="*/ 279246 h 279246"/>
              <a:gd name="connsiteX7" fmla="*/ 0 w 9094198"/>
              <a:gd name="connsiteY7" fmla="*/ 232704 h 279246"/>
              <a:gd name="connsiteX8" fmla="*/ 0 w 9094198"/>
              <a:gd name="connsiteY8" fmla="*/ 46542 h 27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4198" h="279246">
                <a:moveTo>
                  <a:pt x="0" y="46542"/>
                </a:moveTo>
                <a:cubicBezTo>
                  <a:pt x="0" y="20838"/>
                  <a:pt x="20838" y="0"/>
                  <a:pt x="46542" y="0"/>
                </a:cubicBezTo>
                <a:lnTo>
                  <a:pt x="9047656" y="0"/>
                </a:lnTo>
                <a:cubicBezTo>
                  <a:pt x="9073360" y="0"/>
                  <a:pt x="9094198" y="20838"/>
                  <a:pt x="9094198" y="46542"/>
                </a:cubicBezTo>
                <a:lnTo>
                  <a:pt x="9094198" y="232704"/>
                </a:lnTo>
                <a:cubicBezTo>
                  <a:pt x="9094198" y="258408"/>
                  <a:pt x="9073360" y="279246"/>
                  <a:pt x="9047656" y="279246"/>
                </a:cubicBezTo>
                <a:lnTo>
                  <a:pt x="46542" y="279246"/>
                </a:lnTo>
                <a:cubicBezTo>
                  <a:pt x="20838" y="279246"/>
                  <a:pt x="0" y="258408"/>
                  <a:pt x="0" y="232704"/>
                </a:cubicBezTo>
                <a:lnTo>
                  <a:pt x="0" y="46542"/>
                </a:lnTo>
                <a:close/>
              </a:path>
            </a:pathLst>
          </a:custGeom>
          <a:noFill/>
        </p:spPr>
        <p:txBody>
          <a:bodyPr vert="horz" lIns="72000" tIns="72000" rIns="72000" bIns="720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ru-RU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требований к данным</a:t>
            </a:r>
          </a:p>
          <a:p>
            <a:pPr>
              <a:spcBef>
                <a:spcPct val="0"/>
              </a:spcBef>
            </a:pP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данных</a:t>
            </a:r>
            <a:endParaRPr lang="ru-RU" sz="1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" name="Рисунок 1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5187" y="5330029"/>
            <a:ext cx="3208301" cy="1510812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Пятиугольник 176"/>
          <p:cNvSpPr/>
          <p:nvPr/>
        </p:nvSpPr>
        <p:spPr>
          <a:xfrm flipH="1">
            <a:off x="10461392" y="5489850"/>
            <a:ext cx="1400361" cy="209597"/>
          </a:xfrm>
          <a:prstGeom prst="homePlate">
            <a:avLst/>
          </a:prstGeom>
          <a:solidFill>
            <a:srgbClr val="FF0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>
                <a:solidFill>
                  <a:schemeClr val="bg1"/>
                </a:solidFill>
              </a:rPr>
              <a:t>ЦИМД</a:t>
            </a:r>
          </a:p>
        </p:txBody>
      </p:sp>
      <p:pic>
        <p:nvPicPr>
          <p:cNvPr id="7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19" y="4335289"/>
            <a:ext cx="1874953" cy="984032"/>
          </a:xfrm>
          <a:prstGeom prst="rect">
            <a:avLst/>
          </a:prstGeom>
          <a:noFill/>
          <a:ln w="9525">
            <a:solidFill>
              <a:srgbClr val="024E5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Группа 178"/>
          <p:cNvGrpSpPr/>
          <p:nvPr/>
        </p:nvGrpSpPr>
        <p:grpSpPr>
          <a:xfrm>
            <a:off x="10628295" y="3656525"/>
            <a:ext cx="1099633" cy="1055258"/>
            <a:chOff x="5476406" y="2754689"/>
            <a:chExt cx="1099633" cy="1055258"/>
          </a:xfrm>
        </p:grpSpPr>
        <p:pic>
          <p:nvPicPr>
            <p:cNvPr id="80" name="Picture 21" descr="towers_globe_blu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406" y="2754689"/>
              <a:ext cx="945640" cy="94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49" descr="database_25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1851" y="3184932"/>
              <a:ext cx="684188" cy="625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Группа 179"/>
          <p:cNvGrpSpPr/>
          <p:nvPr/>
        </p:nvGrpSpPr>
        <p:grpSpPr>
          <a:xfrm>
            <a:off x="8569916" y="1353676"/>
            <a:ext cx="3342372" cy="3962138"/>
            <a:chOff x="8396524" y="1084216"/>
            <a:chExt cx="3342372" cy="4527001"/>
          </a:xfrm>
        </p:grpSpPr>
        <p:sp>
          <p:nvSpPr>
            <p:cNvPr id="63" name="TextBox 180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454252" y="1084216"/>
              <a:ext cx="2478514" cy="248272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Администр.-терр. деление</a:t>
              </a:r>
            </a:p>
          </p:txBody>
        </p:sp>
        <p:sp>
          <p:nvSpPr>
            <p:cNvPr id="64" name="TextBox 181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434288" y="2980625"/>
              <a:ext cx="2478514" cy="264895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Зоны с ОУТ</a:t>
              </a:r>
            </a:p>
          </p:txBody>
        </p:sp>
        <p:sp>
          <p:nvSpPr>
            <p:cNvPr id="65" name="TextBox 182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427830" y="3323860"/>
              <a:ext cx="3183573" cy="264895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Комплексная оценка территории</a:t>
              </a:r>
            </a:p>
          </p:txBody>
        </p:sp>
        <p:sp>
          <p:nvSpPr>
            <p:cNvPr id="66" name="TextBox 183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454251" y="1390477"/>
              <a:ext cx="3183573" cy="264895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Объекты социальной инфраструктуры</a:t>
              </a:r>
            </a:p>
          </p:txBody>
        </p:sp>
        <p:sp>
          <p:nvSpPr>
            <p:cNvPr id="67" name="TextBox 184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434288" y="1726952"/>
              <a:ext cx="3183573" cy="264895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Объекты инженерной инфраструктуры</a:t>
              </a:r>
            </a:p>
          </p:txBody>
        </p:sp>
        <p:sp>
          <p:nvSpPr>
            <p:cNvPr id="68" name="TextBox 185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434288" y="2072859"/>
              <a:ext cx="3304608" cy="20652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Объекты транспортной инфраструктуры</a:t>
              </a:r>
            </a:p>
          </p:txBody>
        </p:sp>
        <p:sp>
          <p:nvSpPr>
            <p:cNvPr id="69" name="TextBox 186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427830" y="2369562"/>
              <a:ext cx="3304608" cy="20652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Объекты промышленности и СХ</a:t>
              </a:r>
            </a:p>
          </p:txBody>
        </p:sp>
        <p:sp>
          <p:nvSpPr>
            <p:cNvPr id="70" name="TextBox 187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418486" y="2690336"/>
              <a:ext cx="3304608" cy="20652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ООПТ и ОКН</a:t>
              </a:r>
            </a:p>
          </p:txBody>
        </p:sp>
        <p:sp>
          <p:nvSpPr>
            <p:cNvPr id="71" name="TextBox 188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413592" y="3667568"/>
              <a:ext cx="3183573" cy="264895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Функциональные зоны</a:t>
              </a:r>
            </a:p>
          </p:txBody>
        </p:sp>
        <p:sp>
          <p:nvSpPr>
            <p:cNvPr id="72" name="TextBox 189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416733" y="4011247"/>
              <a:ext cx="3183573" cy="264895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Система расселения</a:t>
              </a:r>
            </a:p>
          </p:txBody>
        </p:sp>
        <p:sp>
          <p:nvSpPr>
            <p:cNvPr id="73" name="TextBox 190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427829" y="4356635"/>
              <a:ext cx="3183573" cy="264895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Экологический каркас</a:t>
              </a:r>
            </a:p>
          </p:txBody>
        </p:sp>
        <p:sp>
          <p:nvSpPr>
            <p:cNvPr id="74" name="TextBox 191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420220" y="4679519"/>
              <a:ext cx="3183573" cy="264895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ООС и природные объекты</a:t>
              </a:r>
            </a:p>
          </p:txBody>
        </p:sp>
        <p:sp>
          <p:nvSpPr>
            <p:cNvPr id="75" name="TextBox 192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396524" y="5018492"/>
              <a:ext cx="3183573" cy="264895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Экономический каркас</a:t>
              </a:r>
            </a:p>
          </p:txBody>
        </p:sp>
        <p:sp>
          <p:nvSpPr>
            <p:cNvPr id="76" name="TextBox 193">
              <a:extLst>
                <a:ext uri="{FF2B5EF4-FFF2-40B4-BE49-F238E27FC236}">
                  <a16:creationId xmlns="" xmlns:a16="http://schemas.microsoft.com/office/drawing/2014/main" id="{6076C698-1A4D-4C27-8E8E-4957BB26C4E7}"/>
                </a:ext>
              </a:extLst>
            </p:cNvPr>
            <p:cNvSpPr txBox="1"/>
            <p:nvPr/>
          </p:nvSpPr>
          <p:spPr>
            <a:xfrm>
              <a:off x="8396524" y="5346322"/>
              <a:ext cx="3183573" cy="264895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0000">
                  <a:srgbClr val="3399FF">
                    <a:alpha val="39000"/>
                  </a:srgbClr>
                </a:gs>
              </a:gsLst>
              <a:lin ang="10800000" scaled="0"/>
            </a:gradFill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ru-RU"/>
              </a:defPPr>
              <a:lvl1pPr>
                <a:spcBef>
                  <a:spcPct val="0"/>
                </a:spcBef>
                <a:defRPr sz="1400" b="1"/>
              </a:lvl1pPr>
            </a:lstStyle>
            <a:p>
              <a:r>
                <a:rPr lang="ru-RU" sz="1200" dirty="0"/>
                <a:t>Планировочная структура</a:t>
              </a:r>
            </a:p>
          </p:txBody>
        </p:sp>
      </p:grpSp>
      <p:graphicFrame>
        <p:nvGraphicFramePr>
          <p:cNvPr id="78" name="Диаграмма 1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799380"/>
              </p:ext>
            </p:extLst>
          </p:nvPr>
        </p:nvGraphicFramePr>
        <p:xfrm>
          <a:off x="2430978" y="1149386"/>
          <a:ext cx="3543300" cy="1966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83" name="Заголовок 1"/>
          <p:cNvSpPr txBox="1">
            <a:spLocks/>
          </p:cNvSpPr>
          <p:nvPr/>
        </p:nvSpPr>
        <p:spPr>
          <a:xfrm>
            <a:off x="911086" y="159882"/>
            <a:ext cx="12192000" cy="440423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ИССЛЕДОВАНИЕ ПРОБЛЕМНОГО ПОЛЯ НИЖНЕВАРТОВСКОЙ АГЛОМЕРАЦИИ</a:t>
            </a:r>
          </a:p>
        </p:txBody>
      </p:sp>
      <p:graphicFrame>
        <p:nvGraphicFramePr>
          <p:cNvPr id="84" name="Диаграмма 3">
            <a:extLst>
              <a:ext uri="{FF2B5EF4-FFF2-40B4-BE49-F238E27FC236}">
                <a16:creationId xmlns="" xmlns:a16="http://schemas.microsoft.com/office/drawing/2014/main" id="{55C16B14-D6AA-4D6B-B57C-EDCEAC37F0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633298"/>
              </p:ext>
            </p:extLst>
          </p:nvPr>
        </p:nvGraphicFramePr>
        <p:xfrm>
          <a:off x="2918531" y="3796641"/>
          <a:ext cx="3862262" cy="227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6">
        <p:fade/>
      </p:transition>
    </mc:Choice>
    <mc:Fallback xmlns="">
      <p:transition spd="med" advTm="3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0671"/>
            <a:ext cx="12192000" cy="6327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28" y="1167456"/>
            <a:ext cx="7245077" cy="51807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132" y="773791"/>
            <a:ext cx="4354248" cy="2474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132" y="3364170"/>
            <a:ext cx="4354248" cy="3257047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831873" y="184276"/>
            <a:ext cx="11899845" cy="440423"/>
          </a:xfrm>
          <a:prstGeom prst="rect">
            <a:avLst/>
          </a:prstGeom>
          <a:noFill/>
        </p:spPr>
        <p:txBody>
          <a:bodyPr vert="horz" lIns="72000" tIns="72000" rIns="684000" bIns="72000" rtlCol="0" anchor="ctr">
            <a:noAutofit/>
          </a:bodyPr>
          <a:lstStyle>
            <a:defPPr>
              <a:defRPr lang="ru-RU"/>
            </a:defPPr>
            <a:lvl1pPr algn="r">
              <a:spcBef>
                <a:spcPct val="0"/>
              </a:spcBef>
              <a:buNone/>
              <a:defRPr sz="2800">
                <a:solidFill>
                  <a:srgbClr val="006666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F081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ИССЛЕДОВАНИЕ ПРЕДПОЧТЕНИЙ ЖИТЕЛЕЙ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26C3614-F9BC-4249-8008-2A3D6A28C3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689"/>
          <a:stretch/>
        </p:blipFill>
        <p:spPr>
          <a:xfrm>
            <a:off x="11620499" y="6326824"/>
            <a:ext cx="428442" cy="39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9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E2DAC058EC30A4397EDE9947434F430" ma:contentTypeVersion="0" ma:contentTypeDescription="Создание документа." ma:contentTypeScope="" ma:versionID="ae232017ca1e4437dca3304b0498974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505591-5D7F-458C-A9F1-4A526D6800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AE4BCF0-ED6B-4E8D-B5F6-915E2DC86C84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C00ECEC-50F7-4F12-B895-3B20A773D5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38453</TotalTime>
  <Words>2139</Words>
  <Application>Microsoft Office PowerPoint</Application>
  <PresentationFormat>Широкоэкранный</PresentationFormat>
  <Paragraphs>419</Paragraphs>
  <Slides>27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Aharoni</vt:lpstr>
      <vt:lpstr>Arial</vt:lpstr>
      <vt:lpstr>Calibri</vt:lpstr>
      <vt:lpstr>Calibri Light</vt:lpstr>
      <vt:lpstr>Impact</vt:lpstr>
      <vt:lpstr>Tahoma</vt:lpstr>
      <vt:lpstr>Times New Roman</vt:lpstr>
      <vt:lpstr>Wingdings</vt:lpstr>
      <vt:lpstr>8_Office Theme</vt:lpstr>
      <vt:lpstr>5_Office Theme</vt:lpstr>
      <vt:lpstr>4_Office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ПЕРВООЧЕРЕДНЫЕ МЕРОПРИЯТИЯ ПО РАЗВИТИЮ НИЖНЕВАРТОВСКОЙ АГЛОМЕРАЦИИ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ЭФФЕКТЫ РАЗВИТИЯ АГЛОМЕРАЦИИ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ВЬЕТНАМ</dc:title>
  <dc:creator>Дузенко Игорь Николаевич</dc:creator>
  <cp:lastModifiedBy>Дузенко Игорь Николаевич</cp:lastModifiedBy>
  <cp:revision>2177</cp:revision>
  <cp:lastPrinted>2019-01-21T08:00:04Z</cp:lastPrinted>
  <dcterms:created xsi:type="dcterms:W3CDTF">2016-01-13T08:45:57Z</dcterms:created>
  <dcterms:modified xsi:type="dcterms:W3CDTF">2019-07-03T15:42:53Z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0x0101008E2DAC058EC30A4397EDE9947434F430</vt:lpwstr>
  </property>
</Properties>
</file>